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1" r:id="rId2"/>
  </p:sldMasterIdLst>
  <p:notesMasterIdLst>
    <p:notesMasterId r:id="rId17"/>
  </p:notesMasterIdLst>
  <p:handoutMasterIdLst>
    <p:handoutMasterId r:id="rId18"/>
  </p:handoutMasterIdLst>
  <p:sldIdLst>
    <p:sldId id="281" r:id="rId3"/>
    <p:sldId id="446" r:id="rId4"/>
    <p:sldId id="447" r:id="rId5"/>
    <p:sldId id="274" r:id="rId6"/>
    <p:sldId id="459" r:id="rId7"/>
    <p:sldId id="457" r:id="rId8"/>
    <p:sldId id="455" r:id="rId9"/>
    <p:sldId id="458" r:id="rId10"/>
    <p:sldId id="453" r:id="rId11"/>
    <p:sldId id="466" r:id="rId12"/>
    <p:sldId id="449" r:id="rId13"/>
    <p:sldId id="456" r:id="rId14"/>
    <p:sldId id="266" r:id="rId15"/>
    <p:sldId id="433" r:id="rId16"/>
  </p:sldIdLst>
  <p:sldSz cx="12192000" cy="6858000"/>
  <p:notesSz cx="6794500" cy="9931400"/>
  <p:embeddedFontLst>
    <p:embeddedFont>
      <p:font typeface="等线" panose="02010600030101010101" pitchFamily="2" charset="-122"/>
      <p:regular r:id="rId19"/>
      <p:bold r:id="rId20"/>
    </p:embeddedFont>
    <p:embeddedFont>
      <p:font typeface="微软雅黑" panose="020B0503020204020204" pitchFamily="34" charset="-122"/>
      <p:regular r:id="rId21"/>
      <p:bold r:id="rId22"/>
    </p:embeddedFont>
  </p:embeddedFontLst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标题和目录节" id="{E338F3F4-0B5D-4993-886C-EF28F070D7E6}">
          <p14:sldIdLst>
            <p14:sldId id="281"/>
            <p14:sldId id="446"/>
            <p14:sldId id="447"/>
          </p14:sldIdLst>
        </p14:section>
        <p14:section name="TYPE 1" id="{830E20A6-3A8C-4282-9D66-CE53D7A57866}">
          <p14:sldIdLst>
            <p14:sldId id="274"/>
            <p14:sldId id="459"/>
            <p14:sldId id="457"/>
            <p14:sldId id="455"/>
            <p14:sldId id="458"/>
            <p14:sldId id="453"/>
            <p14:sldId id="466"/>
            <p14:sldId id="449"/>
            <p14:sldId id="456"/>
            <p14:sldId id="266"/>
          </p14:sldIdLst>
        </p14:section>
        <p14:section name="TYPE 2" id="{30A5C930-9A90-4537-9E52-84014CEA30F7}">
          <p14:sldIdLst>
            <p14:sldId id="433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98AEC0"/>
    <a:srgbClr val="94A5B3"/>
    <a:srgbClr val="98AEC1"/>
    <a:srgbClr val="225989"/>
    <a:srgbClr val="235988"/>
    <a:srgbClr val="E3C275"/>
    <a:srgbClr val="3EB6AD"/>
    <a:srgbClr val="396994"/>
    <a:srgbClr val="3FB6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42" autoAdjust="0"/>
    <p:restoredTop sz="94980" autoAdjust="0"/>
  </p:normalViewPr>
  <p:slideViewPr>
    <p:cSldViewPr snapToGrid="0">
      <p:cViewPr varScale="1">
        <p:scale>
          <a:sx n="107" d="100"/>
          <a:sy n="107" d="100"/>
        </p:scale>
        <p:origin x="786" y="108"/>
      </p:cViewPr>
      <p:guideLst/>
    </p:cSldViewPr>
  </p:slideViewPr>
  <p:outlineViewPr>
    <p:cViewPr>
      <p:scale>
        <a:sx n="20" d="100"/>
        <a:sy n="20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874"/>
    </p:cViewPr>
  </p:sorterViewPr>
  <p:notesViewPr>
    <p:cSldViewPr snapToGrid="0">
      <p:cViewPr varScale="1">
        <p:scale>
          <a:sx n="62" d="100"/>
          <a:sy n="62" d="100"/>
        </p:scale>
        <p:origin x="2414" y="5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handoutMaster" Target="handoutMasters/handoutMaster1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font" Target="fonts/font3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gs" Target="tags/tag1.xml"/><Relationship Id="rId10" Type="http://schemas.openxmlformats.org/officeDocument/2006/relationships/slide" Target="slides/slide8.xml"/><Relationship Id="rId19" Type="http://schemas.openxmlformats.org/officeDocument/2006/relationships/font" Target="fonts/font1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4.fntdata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3569A9-BD7F-498C-ABE5-04871011AFF7}" type="datetimeFigureOut">
              <a:rPr lang="en-US" smtClean="0"/>
              <a:t>10/29/2026</a:t>
            </a:fld>
            <a:endParaRPr 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1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48645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9EB8FB-846F-434D-8872-7D1CC18D023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DC9963-F6A7-4690-8864-760533F3CA49}" type="datetimeFigureOut">
              <a:rPr lang="en-US" smtClean="0"/>
              <a:t>10/29/2026</a:t>
            </a:fld>
            <a:endParaRPr 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79450" y="4779486"/>
            <a:ext cx="5435600" cy="391048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1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48645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CBAF14-4DA9-48FB-863C-725215ADC52C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CBAF14-4DA9-48FB-863C-725215ADC52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69905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CBAF14-4DA9-48FB-863C-725215ADC52C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11157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2026/10/29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2026/10/29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8" name="直接连接符 7"/>
          <p:cNvCxnSpPr/>
          <p:nvPr userDrawn="1"/>
        </p:nvCxnSpPr>
        <p:spPr>
          <a:xfrm>
            <a:off x="666269" y="912477"/>
            <a:ext cx="10859461" cy="0"/>
          </a:xfrm>
          <a:prstGeom prst="line">
            <a:avLst/>
          </a:prstGeom>
          <a:ln w="12700">
            <a:gradFill>
              <a:gsLst>
                <a:gs pos="49680">
                  <a:srgbClr val="0A7F98">
                    <a:alpha val="90000"/>
                  </a:srgbClr>
                </a:gs>
                <a:gs pos="30000">
                  <a:schemeClr val="tx1"/>
                </a:gs>
                <a:gs pos="70000">
                  <a:schemeClr val="tx2"/>
                </a:gs>
              </a:gsLst>
              <a:lin ang="5400000" scaled="1"/>
            </a:gra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平行四边形 8"/>
          <p:cNvSpPr/>
          <p:nvPr userDrawn="1"/>
        </p:nvSpPr>
        <p:spPr>
          <a:xfrm>
            <a:off x="625311" y="912477"/>
            <a:ext cx="2091039" cy="105832"/>
          </a:xfrm>
          <a:prstGeom prst="parallelogram">
            <a:avLst>
              <a:gd name="adj" fmla="val 25558"/>
            </a:avLst>
          </a:prstGeom>
          <a:gradFill flip="none" rotWithShape="1">
            <a:gsLst>
              <a:gs pos="50000">
                <a:srgbClr val="2396B8"/>
              </a:gs>
              <a:gs pos="30000">
                <a:schemeClr val="tx1"/>
              </a:gs>
              <a:gs pos="70000">
                <a:schemeClr val="tx2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cxnSp>
        <p:nvCxnSpPr>
          <p:cNvPr id="10" name="直接连接符 9"/>
          <p:cNvCxnSpPr/>
          <p:nvPr userDrawn="1"/>
        </p:nvCxnSpPr>
        <p:spPr>
          <a:xfrm>
            <a:off x="837045" y="6350000"/>
            <a:ext cx="10865187" cy="0"/>
          </a:xfrm>
          <a:prstGeom prst="line">
            <a:avLst/>
          </a:prstGeom>
          <a:ln w="12700">
            <a:gradFill flip="none" rotWithShape="1">
              <a:gsLst>
                <a:gs pos="49680">
                  <a:srgbClr val="0A7F98">
                    <a:alpha val="90000"/>
                  </a:srgbClr>
                </a:gs>
                <a:gs pos="30000">
                  <a:schemeClr val="tx1"/>
                </a:gs>
                <a:gs pos="70000">
                  <a:schemeClr val="tx2"/>
                </a:gs>
              </a:gsLst>
              <a:lin ang="0" scaled="1"/>
              <a:tileRect/>
            </a:gra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2026/10/29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2026/10/29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2026/10/29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2026/10/29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2026/10/29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2026/10/29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2026/10/29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2026/10/29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2026/10/29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占位符 8"/>
          <p:cNvSpPr>
            <a:spLocks noGrp="1"/>
          </p:cNvSpPr>
          <p:nvPr>
            <p:ph type="body" sz="quarter" idx="10"/>
          </p:nvPr>
        </p:nvSpPr>
        <p:spPr>
          <a:xfrm>
            <a:off x="1432192" y="231000"/>
            <a:ext cx="3643312" cy="4064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400" b="1">
                <a:solidFill>
                  <a:schemeClr val="accent1"/>
                </a:solidFill>
                <a:latin typeface="+mj-ea"/>
                <a:ea typeface="+mj-ea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0"/>
            <a:ext cx="12207195" cy="6858000"/>
          </a:xfrm>
          <a:prstGeom prst="rect">
            <a:avLst/>
          </a:prstGeom>
          <a:solidFill>
            <a:schemeClr val="bg1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84" b="98262" l="91" r="99864">
                        <a14:foregroundMark x1="932" y1="23363" x2="12847" y2="70736"/>
                        <a14:foregroundMark x1="12847" y1="70736" x2="4093" y2="57922"/>
                        <a14:foregroundMark x1="4093" y1="57922" x2="14211" y2="84074"/>
                        <a14:foregroundMark x1="14211" y1="84074" x2="58163" y2="82660"/>
                        <a14:foregroundMark x1="58163" y1="82660" x2="63620" y2="82943"/>
                        <a14:foregroundMark x1="63620" y1="82943" x2="94634" y2="61641"/>
                        <a14:foregroundMark x1="94634" y1="61641" x2="91678" y2="54931"/>
                        <a14:foregroundMark x1="91678" y1="54931" x2="97908" y2="57639"/>
                        <a14:foregroundMark x1="97908" y1="57639" x2="98067" y2="56306"/>
                        <a14:foregroundMark x1="8413" y1="40178" x2="3979" y2="81326"/>
                        <a14:foregroundMark x1="12688" y1="21908" x2="159" y2="22999"/>
                        <a14:foregroundMark x1="159" y1="22999" x2="91" y2="22878"/>
                        <a14:foregroundMark x1="15371" y1="21059" x2="28445" y2="23646"/>
                        <a14:foregroundMark x1="28445" y1="23646" x2="42656" y2="32821"/>
                        <a14:foregroundMark x1="42656" y1="32821" x2="43793" y2="40259"/>
                        <a14:foregroundMark x1="43793" y1="40259" x2="43702" y2="41148"/>
                        <a14:foregroundMark x1="25284" y1="21544" x2="19895" y2="21221"/>
                        <a14:foregroundMark x1="15098" y1="21059" x2="13984" y2="21059"/>
                        <a14:foregroundMark x1="9345" y1="21544" x2="5207" y2="22272"/>
                        <a14:foregroundMark x1="5207" y1="22272" x2="6571" y2="22555"/>
                        <a14:foregroundMark x1="4252" y1="21908" x2="3797" y2="21908"/>
                        <a14:foregroundMark x1="14347" y1="41795" x2="11392" y2="48909"/>
                        <a14:foregroundMark x1="11392" y1="48909" x2="10732" y2="48909"/>
                        <a14:foregroundMark x1="9527" y1="41148" x2="13984" y2="46564"/>
                        <a14:foregroundMark x1="13984" y1="46564" x2="14075" y2="46564"/>
                        <a14:foregroundMark x1="63438" y1="38682" x2="64734" y2="40016"/>
                        <a14:foregroundMark x1="99545" y1="56629" x2="99909" y2="56629"/>
                        <a14:foregroundMark x1="4252" y1="40825" x2="7185" y2="53234"/>
                        <a14:foregroundMark x1="7185" y1="53234" x2="8231" y2="54163"/>
                        <a14:foregroundMark x1="96476" y1="82781" x2="92792" y2="88076"/>
                        <a14:foregroundMark x1="92792" y1="88076" x2="3297" y2="95554"/>
                        <a14:foregroundMark x1="3297" y1="95554" x2="15507" y2="91027"/>
                        <a14:foregroundMark x1="15507" y1="91027" x2="7299" y2="92522"/>
                        <a14:foregroundMark x1="7299" y1="92522" x2="29377" y2="93088"/>
                        <a14:foregroundMark x1="29377" y1="93088" x2="91496" y2="90057"/>
                        <a14:foregroundMark x1="91496" y1="90057" x2="95271" y2="87591"/>
                        <a14:foregroundMark x1="95271" y1="87591" x2="94839" y2="94786"/>
                        <a14:foregroundMark x1="94839" y1="94786" x2="5980" y2="90744"/>
                        <a14:foregroundMark x1="5980" y1="90744" x2="99363" y2="95958"/>
                        <a14:foregroundMark x1="98249" y1="99757" x2="5639" y2="95675"/>
                        <a14:foregroundMark x1="5639" y1="95675" x2="1728" y2="98222"/>
                        <a14:foregroundMark x1="1728" y1="98222" x2="40882" y2="93048"/>
                        <a14:foregroundMark x1="40882" y1="93048" x2="85402" y2="99111"/>
                        <a14:foregroundMark x1="85402" y1="99111" x2="96135" y2="97979"/>
                        <a14:foregroundMark x1="96135" y1="97979" x2="99454" y2="9826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2" r="15329" b="24199"/>
          <a:stretch>
            <a:fillRect/>
          </a:stretch>
        </p:blipFill>
        <p:spPr>
          <a:xfrm>
            <a:off x="-15195" y="752616"/>
            <a:ext cx="12207195" cy="6105384"/>
          </a:xfrm>
          <a:prstGeom prst="rect">
            <a:avLst/>
          </a:prstGeom>
        </p:spPr>
      </p:pic>
      <p:sp>
        <p:nvSpPr>
          <p:cNvPr id="10" name="矩形 9"/>
          <p:cNvSpPr/>
          <p:nvPr userDrawn="1"/>
        </p:nvSpPr>
        <p:spPr>
          <a:xfrm>
            <a:off x="0" y="0"/>
            <a:ext cx="12207195" cy="6858000"/>
          </a:xfrm>
          <a:prstGeom prst="rect">
            <a:avLst/>
          </a:prstGeom>
          <a:solidFill>
            <a:schemeClr val="bg1">
              <a:alpha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2" name="文本占位符 41"/>
          <p:cNvSpPr>
            <a:spLocks noGrp="1"/>
          </p:cNvSpPr>
          <p:nvPr>
            <p:ph type="body" sz="quarter" idx="18" hasCustomPrompt="1"/>
          </p:nvPr>
        </p:nvSpPr>
        <p:spPr>
          <a:xfrm>
            <a:off x="3997124" y="2986088"/>
            <a:ext cx="4156275" cy="442912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Diligence bring about fruitful results.</a:t>
            </a:r>
          </a:p>
        </p:txBody>
      </p:sp>
      <p:sp>
        <p:nvSpPr>
          <p:cNvPr id="40" name="文本占位符 38"/>
          <p:cNvSpPr>
            <a:spLocks noGrp="1"/>
          </p:cNvSpPr>
          <p:nvPr>
            <p:ph type="body" sz="quarter" idx="17" hasCustomPrompt="1"/>
          </p:nvPr>
        </p:nvSpPr>
        <p:spPr>
          <a:xfrm>
            <a:off x="3226737" y="1970459"/>
            <a:ext cx="5753720" cy="1127125"/>
          </a:xfrm>
        </p:spPr>
        <p:txBody>
          <a:bodyPr anchor="ctr"/>
          <a:lstStyle>
            <a:lvl1pPr marL="0" indent="0" algn="ctr">
              <a:buNone/>
              <a:defRPr b="1"/>
            </a:lvl1pPr>
          </a:lstStyle>
          <a:p>
            <a:pPr lvl="0"/>
            <a:r>
              <a:rPr lang="en-US" dirty="0"/>
              <a:t>ADD YOUR TITLE HERE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2026/10/29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4" name="文本占位符 23"/>
          <p:cNvSpPr>
            <a:spLocks noGrp="1"/>
          </p:cNvSpPr>
          <p:nvPr>
            <p:ph type="body" sz="quarter" idx="14" hasCustomPrompt="1"/>
          </p:nvPr>
        </p:nvSpPr>
        <p:spPr>
          <a:xfrm>
            <a:off x="5073450" y="664046"/>
            <a:ext cx="2060294" cy="1570038"/>
          </a:xfrm>
          <a:solidFill>
            <a:schemeClr val="bg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9600" b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en-US" altLang="zh-CN" dirty="0"/>
              <a:t>XX</a:t>
            </a:r>
          </a:p>
        </p:txBody>
      </p:sp>
      <p:sp>
        <p:nvSpPr>
          <p:cNvPr id="43" name="矩形 42"/>
          <p:cNvSpPr/>
          <p:nvPr userDrawn="1"/>
        </p:nvSpPr>
        <p:spPr>
          <a:xfrm>
            <a:off x="3021495" y="1561275"/>
            <a:ext cx="6069496" cy="2122006"/>
          </a:xfrm>
          <a:prstGeom prst="rect">
            <a:avLst/>
          </a:prstGeom>
          <a:noFill/>
          <a:ln w="76200">
            <a:gradFill flip="none" rotWithShape="1">
              <a:gsLst>
                <a:gs pos="50000">
                  <a:srgbClr val="2C7794"/>
                </a:gs>
                <a:gs pos="30000">
                  <a:schemeClr val="tx1"/>
                </a:gs>
                <a:gs pos="70000">
                  <a:schemeClr val="tx2"/>
                </a:gs>
              </a:gsLst>
              <a:path path="circle">
                <a:fillToRect l="100000" t="100000"/>
              </a:path>
              <a:tileRect r="-100000" b="-100000"/>
            </a:gradFill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pic>
        <p:nvPicPr>
          <p:cNvPr id="44" name="图片 4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2321" y="230188"/>
            <a:ext cx="2513409" cy="65226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E17AF-0A66-4A92-8964-400063004355}" type="datetimeFigureOut">
              <a:rPr lang="en-US" smtClean="0"/>
              <a:t>10/29/2026</a:t>
            </a:fld>
            <a:endParaRPr 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C26F8-B358-4F12-A43D-95423B18F44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E17AF-0A66-4A92-8964-400063004355}" type="datetimeFigureOut">
              <a:rPr lang="en-US" smtClean="0"/>
              <a:t>10/29/2026</a:t>
            </a:fld>
            <a:endParaRPr 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C26F8-B358-4F12-A43D-95423B18F44A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837045" y="6350000"/>
            <a:ext cx="10865187" cy="0"/>
          </a:xfrm>
          <a:prstGeom prst="line">
            <a:avLst/>
          </a:prstGeom>
          <a:ln w="12700">
            <a:gradFill flip="none" rotWithShape="1">
              <a:gsLst>
                <a:gs pos="49680">
                  <a:srgbClr val="0A7F98">
                    <a:alpha val="90000"/>
                  </a:srgbClr>
                </a:gs>
                <a:gs pos="30000">
                  <a:schemeClr val="tx1"/>
                </a:gs>
                <a:gs pos="70000">
                  <a:schemeClr val="tx2"/>
                </a:gs>
              </a:gsLst>
              <a:lin ang="0" scaled="1"/>
              <a:tileRect/>
            </a:gra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1" cy="1585015"/>
          </a:xfrm>
          <a:prstGeom prst="rect">
            <a:avLst/>
          </a:prstGeom>
        </p:spPr>
      </p:pic>
      <p:sp>
        <p:nvSpPr>
          <p:cNvPr id="12" name="矩形 11"/>
          <p:cNvSpPr/>
          <p:nvPr userDrawn="1"/>
        </p:nvSpPr>
        <p:spPr>
          <a:xfrm>
            <a:off x="0" y="3176"/>
            <a:ext cx="12192000" cy="1568929"/>
          </a:xfrm>
          <a:prstGeom prst="rect">
            <a:avLst/>
          </a:prstGeom>
          <a:gradFill>
            <a:gsLst>
              <a:gs pos="50000">
                <a:srgbClr val="0A7F95">
                  <a:alpha val="90000"/>
                </a:srgbClr>
              </a:gs>
              <a:gs pos="30000">
                <a:schemeClr val="tx1">
                  <a:alpha val="70000"/>
                </a:schemeClr>
              </a:gs>
              <a:gs pos="70000">
                <a:schemeClr val="tx2">
                  <a:alpha val="70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E17AF-0A66-4A92-8964-400063004355}" type="datetimeFigureOut">
              <a:rPr lang="en-US" smtClean="0"/>
              <a:t>10/29/2026</a:t>
            </a:fld>
            <a:endParaRPr 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C26F8-B358-4F12-A43D-95423B18F44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E17AF-0A66-4A92-8964-400063004355}" type="datetimeFigureOut">
              <a:rPr lang="en-US" smtClean="0"/>
              <a:t>10/29/2026</a:t>
            </a:fld>
            <a:endParaRPr 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C26F8-B358-4F12-A43D-95423B18F44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E17AF-0A66-4A92-8964-400063004355}" type="datetimeFigureOut">
              <a:rPr lang="en-US" smtClean="0"/>
              <a:t>10/29/2026</a:t>
            </a:fld>
            <a:endParaRPr lang="en-US" dirty="0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C26F8-B358-4F12-A43D-95423B18F44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E17AF-0A66-4A92-8964-400063004355}" type="datetimeFigureOut">
              <a:rPr lang="en-US" smtClean="0"/>
              <a:t>10/29/2026</a:t>
            </a:fld>
            <a:endParaRPr 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C26F8-B358-4F12-A43D-95423B18F44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E17AF-0A66-4A92-8964-400063004355}" type="datetimeFigureOut">
              <a:rPr lang="en-US" smtClean="0"/>
              <a:t>10/29/2026</a:t>
            </a:fld>
            <a:endParaRPr 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C26F8-B358-4F12-A43D-95423B18F44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E17AF-0A66-4A92-8964-400063004355}" type="datetimeFigureOut">
              <a:rPr lang="en-US" smtClean="0"/>
              <a:t>10/29/2026</a:t>
            </a:fld>
            <a:endParaRPr 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C26F8-B358-4F12-A43D-95423B18F44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E17AF-0A66-4A92-8964-400063004355}" type="datetimeFigureOut">
              <a:rPr lang="en-US" smtClean="0"/>
              <a:t>10/29/2026</a:t>
            </a:fld>
            <a:endParaRPr 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C26F8-B358-4F12-A43D-95423B18F44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E17AF-0A66-4A92-8964-400063004355}" type="datetimeFigureOut">
              <a:rPr lang="en-US" smtClean="0"/>
              <a:t>10/29/2026</a:t>
            </a:fld>
            <a:endParaRPr 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C26F8-B358-4F12-A43D-95423B18F44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E17AF-0A66-4A92-8964-400063004355}" type="datetimeFigureOut">
              <a:rPr lang="en-US" smtClean="0"/>
              <a:t>10/29/2026</a:t>
            </a:fld>
            <a:endParaRPr 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C26F8-B358-4F12-A43D-95423B18F44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占位符 8"/>
          <p:cNvSpPr>
            <a:spLocks noGrp="1"/>
          </p:cNvSpPr>
          <p:nvPr>
            <p:ph type="body" sz="quarter" idx="10"/>
          </p:nvPr>
        </p:nvSpPr>
        <p:spPr>
          <a:xfrm>
            <a:off x="1432192" y="231000"/>
            <a:ext cx="3643312" cy="4064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400" b="1">
                <a:solidFill>
                  <a:schemeClr val="accent1"/>
                </a:solidFill>
                <a:latin typeface="+mj-ea"/>
                <a:ea typeface="+mj-ea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2026/10/29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C73E17AF-0A66-4A92-8964-400063004355}" type="datetimeFigureOut">
              <a:rPr lang="en-US" smtClean="0"/>
              <a:t>10/29/2026</a:t>
            </a:fld>
            <a:endParaRPr 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12BC26F8-B358-4F12-A43D-95423B18F44A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mis.bnbu.edu.cn/survey/index.do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0" y="0"/>
            <a:ext cx="12192635" cy="6858000"/>
          </a:xfrm>
          <a:prstGeom prst="rect">
            <a:avLst/>
          </a:prstGeom>
          <a:gradFill flip="none" rotWithShape="1">
            <a:gsLst>
              <a:gs pos="3000">
                <a:schemeClr val="tx1"/>
              </a:gs>
              <a:gs pos="85000">
                <a:srgbClr val="A8B2BD">
                  <a:alpha val="16000"/>
                </a:srgbClr>
              </a:gs>
              <a:gs pos="52000">
                <a:srgbClr val="7EC7EC">
                  <a:alpha val="46000"/>
                </a:srgbClr>
              </a:gs>
              <a:gs pos="27000">
                <a:srgbClr val="30879A">
                  <a:alpha val="75000"/>
                </a:srgbClr>
              </a:gs>
              <a:gs pos="38000">
                <a:srgbClr val="235988">
                  <a:alpha val="70000"/>
                </a:srgbClr>
              </a:gs>
              <a:gs pos="14000">
                <a:srgbClr val="3EB6AD">
                  <a:alpha val="80000"/>
                </a:srgb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97560" y="1788380"/>
            <a:ext cx="10877550" cy="830997"/>
          </a:xfrm>
          <a:prstGeom prst="rect">
            <a:avLst/>
          </a:prstGeom>
          <a:noFill/>
          <a:ln w="19050">
            <a:noFill/>
            <a:prstDash val="dash"/>
          </a:ln>
          <a:effectLst>
            <a:outerShdw blurRad="63500" dist="114300" dir="5400000" algn="ctr" rotWithShape="0">
              <a:srgbClr val="000000">
                <a:alpha val="40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altLang="zh-CN" sz="4800" b="1" spc="-100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义启隶书体（非商用）" panose="02010601030101010101" charset="-122"/>
                <a:cs typeface="Arial" panose="020B0604020202020204" pitchFamily="34" charset="0"/>
              </a:rPr>
              <a:t>Minor Programme Overview</a:t>
            </a:r>
          </a:p>
        </p:txBody>
      </p:sp>
      <p:grpSp>
        <p:nvGrpSpPr>
          <p:cNvPr id="9" name="组合 8"/>
          <p:cNvGrpSpPr/>
          <p:nvPr/>
        </p:nvGrpSpPr>
        <p:grpSpPr>
          <a:xfrm>
            <a:off x="797560" y="4885483"/>
            <a:ext cx="3900823" cy="698070"/>
            <a:chOff x="2355264" y="5821415"/>
            <a:chExt cx="3144299" cy="698070"/>
          </a:xfrm>
          <a:noFill/>
        </p:grpSpPr>
        <p:sp>
          <p:nvSpPr>
            <p:cNvPr id="10" name="矩形: 圆角 9"/>
            <p:cNvSpPr/>
            <p:nvPr/>
          </p:nvSpPr>
          <p:spPr>
            <a:xfrm>
              <a:off x="2355264" y="5821415"/>
              <a:ext cx="3144299" cy="477727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endParaRPr lang="zh-CN" altLang="en-US" sz="28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2355270" y="6057820"/>
              <a:ext cx="3144293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altLang="zh-CN" sz="2800" b="1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微软雅黑" panose="020B0503020204020204" pitchFamily="34" charset="-122"/>
                </a:rPr>
                <a:t>Academic Registry</a:t>
              </a:r>
            </a:p>
            <a:p>
              <a:pPr algn="l"/>
              <a:endParaRPr lang="en-US" altLang="zh-CN" sz="28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  <a:p>
              <a:pPr algn="l"/>
              <a:r>
                <a:rPr lang="en-US" altLang="zh-CN" sz="2800" b="1" dirty="0">
                  <a:solidFill>
                    <a:schemeClr val="bg1">
                      <a:lumMod val="9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微软雅黑" panose="020B0503020204020204" pitchFamily="34" charset="-122"/>
                </a:rPr>
                <a:t>28 October 2026</a:t>
              </a:r>
              <a:endParaRPr lang="zh-CN" altLang="en-US" sz="28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endParaRPr>
            </a:p>
          </p:txBody>
        </p:sp>
      </p:grpSp>
      <p:sp>
        <p:nvSpPr>
          <p:cNvPr id="13" name="矩形: 圆角 12"/>
          <p:cNvSpPr/>
          <p:nvPr/>
        </p:nvSpPr>
        <p:spPr>
          <a:xfrm>
            <a:off x="2708275" y="5363210"/>
            <a:ext cx="3144520" cy="47752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zh-CN" altLang="en-US" sz="28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0" y="0"/>
            <a:ext cx="1981200" cy="6858000"/>
          </a:xfrm>
          <a:prstGeom prst="rect">
            <a:avLst/>
          </a:prstGeom>
          <a:solidFill>
            <a:schemeClr val="tx1">
              <a:alpha val="9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90245" y="356553"/>
            <a:ext cx="800219" cy="3969385"/>
          </a:xfrm>
          <a:prstGeom prst="rect">
            <a:avLst/>
          </a:prstGeom>
          <a:noFill/>
          <a:ln>
            <a:noFill/>
          </a:ln>
        </p:spPr>
        <p:txBody>
          <a:bodyPr vert="mongolianVert" wrap="square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srgbClr val="E3C275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CONTENTS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2571445" y="356553"/>
            <a:ext cx="9101205" cy="5923078"/>
            <a:chOff x="2674821" y="245517"/>
            <a:chExt cx="9101205" cy="5923078"/>
          </a:xfrm>
        </p:grpSpPr>
        <p:sp>
          <p:nvSpPr>
            <p:cNvPr id="10" name="文本框 9"/>
            <p:cNvSpPr txBox="1"/>
            <p:nvPr/>
          </p:nvSpPr>
          <p:spPr>
            <a:xfrm>
              <a:off x="3604105" y="1223455"/>
              <a:ext cx="58764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b="1" i="0" u="none" strike="noStrike" kern="1200" cap="none" spc="0" normalizeH="0" baseline="0" noProof="0" dirty="0">
                  <a:ln>
                    <a:noFill/>
                  </a:ln>
                  <a:solidFill>
                    <a:srgbClr val="22598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Fulfilling Minor Programme Requirements</a:t>
              </a:r>
              <a:endParaRPr kumimoji="0" lang="zh-CN" altLang="en-US" b="1" i="0" u="none" strike="noStrike" kern="1200" cap="none" spc="0" normalizeH="0" baseline="0" noProof="0" dirty="0">
                <a:ln>
                  <a:noFill/>
                </a:ln>
                <a:solidFill>
                  <a:srgbClr val="22598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3614447" y="3843041"/>
              <a:ext cx="621283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solidFill>
                    <a:srgbClr val="2359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GPA Requirement for Minor </a:t>
              </a:r>
              <a:r>
                <a:rPr lang="en-US" altLang="zh-CN" b="1" dirty="0" err="1">
                  <a:solidFill>
                    <a:srgbClr val="2359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Programme</a:t>
              </a:r>
              <a:endParaRPr lang="en-US" altLang="zh-CN" b="1" dirty="0">
                <a:solidFill>
                  <a:srgbClr val="235988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2674821" y="245517"/>
              <a:ext cx="706832" cy="686202"/>
              <a:chOff x="1628457" y="2215943"/>
              <a:chExt cx="715055" cy="694185"/>
            </a:xfrm>
          </p:grpSpPr>
          <p:sp>
            <p:nvSpPr>
              <p:cNvPr id="22" name="矩形 21"/>
              <p:cNvSpPr/>
              <p:nvPr/>
            </p:nvSpPr>
            <p:spPr>
              <a:xfrm>
                <a:off x="1722273" y="2288889"/>
                <a:ext cx="621239" cy="621239"/>
              </a:xfrm>
              <a:prstGeom prst="rect">
                <a:avLst/>
              </a:prstGeom>
              <a:noFill/>
              <a:ln>
                <a:solidFill>
                  <a:srgbClr val="23598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1" name="矩形 20"/>
              <p:cNvSpPr/>
              <p:nvPr/>
            </p:nvSpPr>
            <p:spPr>
              <a:xfrm>
                <a:off x="1628457" y="2215943"/>
                <a:ext cx="633409" cy="624257"/>
              </a:xfrm>
              <a:prstGeom prst="rect">
                <a:avLst/>
              </a:prstGeom>
              <a:solidFill>
                <a:srgbClr val="235988"/>
              </a:solidFill>
              <a:ln>
                <a:solidFill>
                  <a:srgbClr val="23598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微软雅黑" panose="020B0503020204020204" pitchFamily="34" charset="-122"/>
                  </a:rPr>
                  <a:t>01</a:t>
                </a:r>
                <a:endPara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26" name="组合 25"/>
            <p:cNvGrpSpPr/>
            <p:nvPr/>
          </p:nvGrpSpPr>
          <p:grpSpPr>
            <a:xfrm>
              <a:off x="2686097" y="1062902"/>
              <a:ext cx="711549" cy="697931"/>
              <a:chOff x="1444548" y="2103604"/>
              <a:chExt cx="783593" cy="706050"/>
            </a:xfrm>
          </p:grpSpPr>
          <p:sp>
            <p:nvSpPr>
              <p:cNvPr id="27" name="矩形 26"/>
              <p:cNvSpPr/>
              <p:nvPr/>
            </p:nvSpPr>
            <p:spPr>
              <a:xfrm>
                <a:off x="1498834" y="2232300"/>
                <a:ext cx="729307" cy="577354"/>
              </a:xfrm>
              <a:prstGeom prst="rect">
                <a:avLst/>
              </a:prstGeom>
              <a:noFill/>
              <a:ln>
                <a:solidFill>
                  <a:srgbClr val="3FB6A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8" name="矩形 27"/>
              <p:cNvSpPr/>
              <p:nvPr/>
            </p:nvSpPr>
            <p:spPr>
              <a:xfrm>
                <a:off x="1444548" y="2103604"/>
                <a:ext cx="675076" cy="606974"/>
              </a:xfrm>
              <a:prstGeom prst="rect">
                <a:avLst/>
              </a:prstGeom>
              <a:solidFill>
                <a:srgbClr val="3EB6AD"/>
              </a:solidFill>
              <a:ln>
                <a:solidFill>
                  <a:srgbClr val="3FB6A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微软雅黑" panose="020B0503020204020204" pitchFamily="34" charset="-122"/>
                  </a:rPr>
                  <a:t>02</a:t>
                </a:r>
                <a:endPara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5" name="文本框 4"/>
            <p:cNvSpPr txBox="1"/>
            <p:nvPr/>
          </p:nvSpPr>
          <p:spPr>
            <a:xfrm>
              <a:off x="3616576" y="2967045"/>
              <a:ext cx="67665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b="1" i="0" u="none" strike="noStrike" kern="1200" cap="none" spc="0" normalizeH="0" baseline="0" noProof="0" dirty="0">
                  <a:ln>
                    <a:noFill/>
                  </a:ln>
                  <a:solidFill>
                    <a:srgbClr val="235988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Application</a:t>
              </a:r>
              <a:r>
                <a:rPr kumimoji="0" lang="en-US" altLang="zh-CN" b="1" i="0" u="none" strike="noStrike" kern="1200" cap="none" spc="0" normalizeH="0" baseline="0" noProof="0" dirty="0">
                  <a:ln>
                    <a:noFill/>
                  </a:ln>
                  <a:solidFill>
                    <a:srgbClr val="22598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/>
                  <a:cs typeface="Arial" panose="020B0604020202020204" pitchFamily="34" charset="0"/>
                </a:rPr>
                <a:t> for Graduation with a Minor Programme</a:t>
              </a:r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2713275" y="2822257"/>
              <a:ext cx="739137" cy="691702"/>
              <a:chOff x="1599788" y="2136452"/>
              <a:chExt cx="747735" cy="699748"/>
            </a:xfrm>
          </p:grpSpPr>
          <p:sp>
            <p:nvSpPr>
              <p:cNvPr id="11" name="矩形 10"/>
              <p:cNvSpPr/>
              <p:nvPr/>
            </p:nvSpPr>
            <p:spPr>
              <a:xfrm>
                <a:off x="1635796" y="2214933"/>
                <a:ext cx="711727" cy="621267"/>
              </a:xfrm>
              <a:prstGeom prst="rect">
                <a:avLst/>
              </a:prstGeom>
              <a:noFill/>
              <a:ln>
                <a:solidFill>
                  <a:srgbClr val="3FB6A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8" name="矩形 17"/>
              <p:cNvSpPr/>
              <p:nvPr/>
            </p:nvSpPr>
            <p:spPr>
              <a:xfrm>
                <a:off x="1599788" y="2136452"/>
                <a:ext cx="639692" cy="610517"/>
              </a:xfrm>
              <a:prstGeom prst="rect">
                <a:avLst/>
              </a:prstGeom>
              <a:solidFill>
                <a:srgbClr val="3EB6AD"/>
              </a:solidFill>
              <a:ln>
                <a:solidFill>
                  <a:srgbClr val="3FB6A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微软雅黑" panose="020B0503020204020204" pitchFamily="34" charset="-122"/>
                  </a:rPr>
                  <a:t>04</a:t>
                </a:r>
                <a:endPara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23" name="组合 22"/>
            <p:cNvGrpSpPr/>
            <p:nvPr/>
          </p:nvGrpSpPr>
          <p:grpSpPr>
            <a:xfrm>
              <a:off x="2748869" y="5498706"/>
              <a:ext cx="709993" cy="669889"/>
              <a:chOff x="1601882" y="1663071"/>
              <a:chExt cx="718254" cy="681918"/>
            </a:xfrm>
          </p:grpSpPr>
          <p:sp>
            <p:nvSpPr>
              <p:cNvPr id="24" name="矩形 23"/>
              <p:cNvSpPr/>
              <p:nvPr/>
            </p:nvSpPr>
            <p:spPr>
              <a:xfrm>
                <a:off x="1662906" y="1750073"/>
                <a:ext cx="657230" cy="594916"/>
              </a:xfrm>
              <a:prstGeom prst="rect">
                <a:avLst/>
              </a:prstGeom>
              <a:noFill/>
              <a:ln>
                <a:solidFill>
                  <a:srgbClr val="23598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5" name="矩形 24"/>
              <p:cNvSpPr/>
              <p:nvPr/>
            </p:nvSpPr>
            <p:spPr>
              <a:xfrm>
                <a:off x="1601882" y="1663071"/>
                <a:ext cx="632082" cy="621239"/>
              </a:xfrm>
              <a:prstGeom prst="rect">
                <a:avLst/>
              </a:prstGeom>
              <a:solidFill>
                <a:srgbClr val="235988"/>
              </a:solidFill>
              <a:ln>
                <a:solidFill>
                  <a:srgbClr val="23598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微软雅黑" panose="020B0503020204020204" pitchFamily="34" charset="-122"/>
                  </a:rPr>
                  <a:t>07</a:t>
                </a:r>
                <a:endPara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30" name="组合 29"/>
            <p:cNvGrpSpPr/>
            <p:nvPr/>
          </p:nvGrpSpPr>
          <p:grpSpPr>
            <a:xfrm>
              <a:off x="2733203" y="3703606"/>
              <a:ext cx="735933" cy="695531"/>
              <a:chOff x="1410077" y="1781575"/>
              <a:chExt cx="744493" cy="703623"/>
            </a:xfrm>
          </p:grpSpPr>
          <p:sp>
            <p:nvSpPr>
              <p:cNvPr id="31" name="矩形 30"/>
              <p:cNvSpPr/>
              <p:nvPr/>
            </p:nvSpPr>
            <p:spPr>
              <a:xfrm>
                <a:off x="1533331" y="1863959"/>
                <a:ext cx="621239" cy="621239"/>
              </a:xfrm>
              <a:prstGeom prst="rect">
                <a:avLst/>
              </a:prstGeom>
              <a:noFill/>
              <a:ln>
                <a:solidFill>
                  <a:srgbClr val="23598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2" name="矩形 31"/>
              <p:cNvSpPr/>
              <p:nvPr/>
            </p:nvSpPr>
            <p:spPr>
              <a:xfrm>
                <a:off x="1410077" y="1781575"/>
                <a:ext cx="655992" cy="637998"/>
              </a:xfrm>
              <a:prstGeom prst="rect">
                <a:avLst/>
              </a:prstGeom>
              <a:solidFill>
                <a:srgbClr val="235988"/>
              </a:solidFill>
              <a:ln>
                <a:solidFill>
                  <a:srgbClr val="23598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微软雅黑" panose="020B0503020204020204" pitchFamily="34" charset="-122"/>
                  </a:rPr>
                  <a:t>05</a:t>
                </a:r>
                <a:endPara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2754971" y="4614733"/>
              <a:ext cx="733311" cy="685288"/>
              <a:chOff x="2673596" y="4359970"/>
              <a:chExt cx="733311" cy="705009"/>
            </a:xfrm>
          </p:grpSpPr>
          <p:sp>
            <p:nvSpPr>
              <p:cNvPr id="33" name="矩形 32"/>
              <p:cNvSpPr/>
              <p:nvPr/>
            </p:nvSpPr>
            <p:spPr>
              <a:xfrm>
                <a:off x="2673596" y="4359970"/>
                <a:ext cx="651613" cy="619406"/>
              </a:xfrm>
              <a:prstGeom prst="rect">
                <a:avLst/>
              </a:prstGeom>
              <a:solidFill>
                <a:srgbClr val="3EB6AD"/>
              </a:solidFill>
              <a:ln>
                <a:solidFill>
                  <a:srgbClr val="3FB6A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微软雅黑" panose="020B0503020204020204" pitchFamily="34" charset="-122"/>
                  </a:rPr>
                  <a:t>06</a:t>
                </a:r>
                <a:endPara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2733919" y="4523466"/>
                <a:ext cx="672988" cy="541513"/>
              </a:xfrm>
              <a:prstGeom prst="rect">
                <a:avLst/>
              </a:prstGeom>
              <a:noFill/>
              <a:ln>
                <a:solidFill>
                  <a:srgbClr val="3FB6A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35" name="文本框 34"/>
            <p:cNvSpPr txBox="1"/>
            <p:nvPr/>
          </p:nvSpPr>
          <p:spPr>
            <a:xfrm>
              <a:off x="3604105" y="2073513"/>
              <a:ext cx="817192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lang="en-US" altLang="zh-CN" b="1" dirty="0">
                  <a:latin typeface="Arial" panose="020B0604020202020204" pitchFamily="34" charset="0"/>
                  <a:cs typeface="Arial" panose="020B0604020202020204" pitchFamily="34" charset="0"/>
                </a:rPr>
                <a:t>Double-counting NOT applicable</a:t>
              </a:r>
              <a:endParaRPr kumimoji="0" lang="en-US" altLang="zh-CN" b="1" i="0" strike="noStrike" kern="1200" cap="none" spc="0" normalizeH="0" baseline="0" noProof="0" dirty="0">
                <a:ln>
                  <a:noFill/>
                </a:ln>
                <a:solidFill>
                  <a:srgbClr val="235988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3651933" y="4785822"/>
              <a:ext cx="67665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altLang="zh-CN" b="1" dirty="0">
                  <a:solidFill>
                    <a:srgbClr val="2359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Eligibility for Graduation with a Minor </a:t>
              </a:r>
              <a:r>
                <a:rPr lang="en-US" altLang="zh-CN" b="1" dirty="0" err="1">
                  <a:solidFill>
                    <a:srgbClr val="22598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Programme</a:t>
              </a:r>
              <a:endParaRPr lang="en-US" altLang="zh-CN" b="1" dirty="0">
                <a:solidFill>
                  <a:srgbClr val="235988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3614447" y="5691718"/>
              <a:ext cx="692490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lang="en-US" altLang="zh-CN" b="1" dirty="0">
                  <a:solidFill>
                    <a:srgbClr val="2359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Indication of Completion of Minor </a:t>
              </a:r>
              <a:r>
                <a:rPr lang="en-US" altLang="zh-CN" b="1" dirty="0" err="1">
                  <a:solidFill>
                    <a:srgbClr val="23598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Programme</a:t>
              </a:r>
              <a:endParaRPr lang="en-US" altLang="zh-CN" b="1" dirty="0">
                <a:solidFill>
                  <a:srgbClr val="235988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" name="文本框 1"/>
            <p:cNvSpPr txBox="1"/>
            <p:nvPr/>
          </p:nvSpPr>
          <p:spPr>
            <a:xfrm>
              <a:off x="3616576" y="329923"/>
              <a:ext cx="42597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solidFill>
                    <a:srgbClr val="22598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List of Minor Programmes</a:t>
              </a:r>
              <a:endParaRPr lang="en-US" altLang="en-US" b="1" dirty="0">
                <a:solidFill>
                  <a:srgbClr val="22598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endParaRPr>
            </a:p>
          </p:txBody>
        </p:sp>
        <p:grpSp>
          <p:nvGrpSpPr>
            <p:cNvPr id="39" name="组合 38"/>
            <p:cNvGrpSpPr/>
            <p:nvPr/>
          </p:nvGrpSpPr>
          <p:grpSpPr>
            <a:xfrm>
              <a:off x="2702431" y="1936772"/>
              <a:ext cx="709993" cy="669889"/>
              <a:chOff x="1601882" y="1663071"/>
              <a:chExt cx="718254" cy="681918"/>
            </a:xfrm>
          </p:grpSpPr>
          <p:sp>
            <p:nvSpPr>
              <p:cNvPr id="40" name="矩形 39"/>
              <p:cNvSpPr/>
              <p:nvPr/>
            </p:nvSpPr>
            <p:spPr>
              <a:xfrm>
                <a:off x="1662906" y="1750073"/>
                <a:ext cx="657230" cy="594916"/>
              </a:xfrm>
              <a:prstGeom prst="rect">
                <a:avLst/>
              </a:prstGeom>
              <a:noFill/>
              <a:ln>
                <a:solidFill>
                  <a:srgbClr val="23598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1601882" y="1663071"/>
                <a:ext cx="632082" cy="621239"/>
              </a:xfrm>
              <a:prstGeom prst="rect">
                <a:avLst/>
              </a:prstGeom>
              <a:solidFill>
                <a:srgbClr val="235988"/>
              </a:solidFill>
              <a:ln>
                <a:solidFill>
                  <a:srgbClr val="23598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微软雅黑" panose="020B0503020204020204" pitchFamily="34" charset="-122"/>
                  </a:rPr>
                  <a:t>03</a:t>
                </a:r>
                <a:endPara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7438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-195922" y="680110"/>
            <a:ext cx="9295097" cy="2070703"/>
            <a:chOff x="-4646215" y="2891778"/>
            <a:chExt cx="8631937" cy="1173865"/>
          </a:xfrm>
        </p:grpSpPr>
        <p:sp>
          <p:nvSpPr>
            <p:cNvPr id="5" name="文本框 65"/>
            <p:cNvSpPr txBox="1">
              <a:spLocks noChangeArrowheads="1"/>
            </p:cNvSpPr>
            <p:nvPr/>
          </p:nvSpPr>
          <p:spPr bwMode="auto">
            <a:xfrm>
              <a:off x="-4184341" y="2891778"/>
              <a:ext cx="5797324" cy="3315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/>
              <a:lvl2pPr marL="742950" indent="-285750"/>
              <a:lvl3pPr/>
              <a:lvl4pPr/>
              <a:lvl5pPr/>
              <a:lvl6pPr/>
              <a:lvl7pPr/>
              <a:lvl8pPr/>
              <a:lvl9pPr/>
            </a:lstStyle>
            <a:p>
              <a:pPr lvl="0">
                <a:defRPr/>
              </a:pPr>
              <a:r>
                <a:rPr lang="en-US" altLang="zh-CN" sz="3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List of Minor Programmes</a:t>
              </a:r>
              <a:endParaRPr kumimoji="0" lang="en-US" altLang="en-US" sz="3200" b="1" i="0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endParaRPr>
            </a:p>
          </p:txBody>
        </p:sp>
        <p:sp>
          <p:nvSpPr>
            <p:cNvPr id="6" name="矩形 69"/>
            <p:cNvSpPr>
              <a:spLocks noChangeArrowheads="1"/>
            </p:cNvSpPr>
            <p:nvPr/>
          </p:nvSpPr>
          <p:spPr bwMode="auto">
            <a:xfrm>
              <a:off x="-4646215" y="3545123"/>
              <a:ext cx="8631937" cy="5205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marL="285750" lvl="0" indent="-285750">
                <a:lnSpc>
                  <a:spcPct val="150000"/>
                </a:lnSpc>
                <a:buSzPct val="200000"/>
                <a:buBlip>
                  <a:blip r:embed="rId2"/>
                </a:buBlip>
              </a:pPr>
              <a:r>
                <a:rPr kumimoji="0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+mn-ea"/>
                </a:rPr>
                <a:t>AR Website: </a:t>
              </a:r>
              <a:r>
                <a:rPr lang="en-US" altLang="zh-CN" sz="2000" dirty="0"/>
                <a:t>https://ar.bnbu.edu.cn/</a:t>
              </a:r>
              <a:b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</a:br>
              <a:endPara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pic>
        <p:nvPicPr>
          <p:cNvPr id="3" name="图片 2">
            <a:extLst>
              <a:ext uri="{FF2B5EF4-FFF2-40B4-BE49-F238E27FC236}">
                <a16:creationId xmlns:a16="http://schemas.microsoft.com/office/drawing/2014/main" id="{F107EAFB-17AE-41D8-B5A9-CFEDDDD03A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25" y="2661165"/>
            <a:ext cx="12144375" cy="361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6813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6"/>
          <p:cNvSpPr txBox="1">
            <a:spLocks noChangeArrowheads="1"/>
          </p:cNvSpPr>
          <p:nvPr/>
        </p:nvSpPr>
        <p:spPr bwMode="auto">
          <a:xfrm>
            <a:off x="8366648" y="3572589"/>
            <a:ext cx="3721274" cy="2160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>
                <a:solidFill>
                  <a:schemeClr val="tx1">
                    <a:lumMod val="65000"/>
                    <a:lumOff val="35000"/>
                  </a:schemeClr>
                </a:solidFill>
                <a:latin typeface="Aa小小黑拼音 (非商业使用)" panose="02010600010101010101" charset="-122"/>
                <a:ea typeface="Aa小小黑拼音 (非商业使用)" panose="02010600010101010101" charset="-122"/>
                <a:cs typeface="+mn-ea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i="0" strike="noStrike" kern="0" cap="none" spc="0" normalizeH="0" baseline="0" noProof="0" dirty="0">
                <a:ln>
                  <a:noFill/>
                </a:ln>
                <a:solidFill>
                  <a:srgbClr val="235988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Minor Handbook</a:t>
            </a:r>
          </a:p>
          <a:p>
            <a:pPr marL="342900" lvl="0" indent="-342900">
              <a:buFont typeface="Arial" panose="020B0604020202020204" pitchFamily="34" charset="0"/>
              <a:buChar char="•"/>
              <a:defRPr/>
            </a:pP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Target Students,</a:t>
            </a:r>
            <a:r>
              <a:rPr lang="en-US" altLang="zh-CN" sz="2000" b="0" kern="0" dirty="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b="0" dirty="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marL="342900" lvl="0" indent="-342900">
              <a:buFont typeface="Arial" panose="020B0604020202020204" pitchFamily="34" charset="0"/>
              <a:buChar char="•"/>
              <a:defRPr/>
            </a:pPr>
            <a:r>
              <a:rPr lang="en-US" altLang="zh-CN" sz="2000" b="0" dirty="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 3 or above courses, </a:t>
            </a:r>
          </a:p>
          <a:p>
            <a:pPr marL="342900" lvl="0" indent="-342900">
              <a:buFont typeface="Arial" panose="020B0604020202020204" pitchFamily="34" charset="0"/>
              <a:buChar char="•"/>
              <a:defRPr/>
            </a:pPr>
            <a:r>
              <a:rPr lang="en-US" altLang="zh-CN" sz="2000" b="0" dirty="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Note, etc</a:t>
            </a:r>
            <a:r>
              <a:rPr lang="en-US" altLang="zh-CN" sz="2400" b="0" dirty="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lvl="0"/>
            <a:endParaRPr kumimoji="0" lang="zh-CN" altLang="en-US" sz="2400" b="1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</a:endParaRPr>
          </a:p>
        </p:txBody>
      </p:sp>
      <p:sp>
        <p:nvSpPr>
          <p:cNvPr id="9" name="Oval 32"/>
          <p:cNvSpPr/>
          <p:nvPr/>
        </p:nvSpPr>
        <p:spPr>
          <a:xfrm>
            <a:off x="323385" y="2618315"/>
            <a:ext cx="2877117" cy="2020592"/>
          </a:xfrm>
          <a:prstGeom prst="ellipse">
            <a:avLst/>
          </a:prstGeom>
          <a:solidFill>
            <a:schemeClr val="tx1">
              <a:lumMod val="40000"/>
              <a:lumOff val="60000"/>
            </a:schemeClr>
          </a:solidFill>
          <a:ln w="6350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Minor Prog. Courses Requirements: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units of Free Elective (FE) courses</a:t>
            </a:r>
          </a:p>
        </p:txBody>
      </p:sp>
      <p:sp>
        <p:nvSpPr>
          <p:cNvPr id="10" name="Left Brace 23"/>
          <p:cNvSpPr/>
          <p:nvPr/>
        </p:nvSpPr>
        <p:spPr>
          <a:xfrm>
            <a:off x="3200502" y="3091451"/>
            <a:ext cx="332876" cy="1293189"/>
          </a:xfrm>
          <a:prstGeom prst="leftBrace">
            <a:avLst/>
          </a:prstGeom>
          <a:noFill/>
          <a:ln w="6350" cap="flat" cmpd="sng" algn="ctr">
            <a:solidFill>
              <a:srgbClr val="6096E6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义启隶书体（非商用）"/>
              <a:cs typeface="+mn-cs"/>
            </a:endParaRPr>
          </a:p>
        </p:txBody>
      </p:sp>
      <p:sp>
        <p:nvSpPr>
          <p:cNvPr id="11" name="Rounded Rectangle 26"/>
          <p:cNvSpPr/>
          <p:nvPr/>
        </p:nvSpPr>
        <p:spPr>
          <a:xfrm>
            <a:off x="3643864" y="2879337"/>
            <a:ext cx="2507384" cy="492260"/>
          </a:xfrm>
          <a:prstGeom prst="roundRect">
            <a:avLst/>
          </a:prstGeom>
          <a:solidFill>
            <a:schemeClr val="tx1">
              <a:lumMod val="60000"/>
              <a:lumOff val="40000"/>
            </a:schemeClr>
          </a:solidFill>
          <a:ln w="190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Required Course(s)</a:t>
            </a:r>
          </a:p>
        </p:txBody>
      </p:sp>
      <p:sp>
        <p:nvSpPr>
          <p:cNvPr id="12" name="Rounded Rectangle 30"/>
          <p:cNvSpPr/>
          <p:nvPr/>
        </p:nvSpPr>
        <p:spPr>
          <a:xfrm>
            <a:off x="3606142" y="4038300"/>
            <a:ext cx="2460568" cy="506336"/>
          </a:xfrm>
          <a:prstGeom prst="roundRect">
            <a:avLst/>
          </a:prstGeom>
          <a:solidFill>
            <a:schemeClr val="tx1">
              <a:lumMod val="60000"/>
              <a:lumOff val="40000"/>
            </a:schemeClr>
          </a:solidFill>
          <a:ln w="190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Elective Courses</a:t>
            </a:r>
          </a:p>
        </p:txBody>
      </p:sp>
      <p:sp>
        <p:nvSpPr>
          <p:cNvPr id="13" name="Plus 46"/>
          <p:cNvSpPr/>
          <p:nvPr/>
        </p:nvSpPr>
        <p:spPr>
          <a:xfrm>
            <a:off x="4596870" y="3572589"/>
            <a:ext cx="300686" cy="264719"/>
          </a:xfrm>
          <a:prstGeom prst="mathPlus">
            <a:avLst/>
          </a:prstGeom>
          <a:solidFill>
            <a:srgbClr val="EC5F74"/>
          </a:solidFill>
          <a:ln w="12700" cap="flat" cmpd="sng" algn="ctr">
            <a:solidFill>
              <a:srgbClr val="6096E6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义启隶书体（非商用）"/>
              <a:cs typeface="+mn-cs"/>
            </a:endParaRPr>
          </a:p>
        </p:txBody>
      </p:sp>
      <p:sp>
        <p:nvSpPr>
          <p:cNvPr id="14" name="Rounded Rectangle 20"/>
          <p:cNvSpPr/>
          <p:nvPr/>
        </p:nvSpPr>
        <p:spPr>
          <a:xfrm>
            <a:off x="6582704" y="3314866"/>
            <a:ext cx="977553" cy="879391"/>
          </a:xfrm>
          <a:prstGeom prst="roundRect">
            <a:avLst/>
          </a:prstGeom>
          <a:solidFill>
            <a:schemeClr val="tx1">
              <a:lumMod val="60000"/>
              <a:lumOff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FE</a:t>
            </a: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6196079" y="3110463"/>
            <a:ext cx="429604" cy="1274177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8273723" y="2447919"/>
            <a:ext cx="3437579" cy="9379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20000"/>
              </a:lnSpc>
              <a:defRPr/>
            </a:pPr>
            <a:r>
              <a:rPr lang="zh-CN" altLang="en-US" sz="2400" b="1" kern="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Aa小小黑拼音 (非商业使用)" panose="02010600010101010101" charset="-122"/>
                <a:cs typeface="Arial" panose="020B0604020202020204" pitchFamily="34" charset="0"/>
              </a:rPr>
              <a:t>副修 ≠ 辅修</a:t>
            </a:r>
            <a:endParaRPr lang="en-US" altLang="zh-CN" sz="2400" b="1" kern="0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ea typeface="Aa小小黑拼音 (非商业使用)" panose="02010600010101010101" charset="-122"/>
              <a:cs typeface="Arial" panose="020B0604020202020204" pitchFamily="34" charset="0"/>
            </a:endParaRPr>
          </a:p>
          <a:p>
            <a:pPr lvl="0">
              <a:lnSpc>
                <a:spcPct val="120000"/>
              </a:lnSpc>
              <a:defRPr/>
            </a:pPr>
            <a:r>
              <a:rPr lang="en-US" altLang="zh-CN" sz="2400" b="1" kern="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Aa小小黑拼音 (非商业使用)" panose="02010600010101010101" charset="-122"/>
                <a:cs typeface="Arial" panose="020B0604020202020204" pitchFamily="34" charset="0"/>
              </a:rPr>
              <a:t>Not a second degree</a:t>
            </a:r>
          </a:p>
        </p:txBody>
      </p:sp>
      <p:sp>
        <p:nvSpPr>
          <p:cNvPr id="16" name="文本框 6"/>
          <p:cNvSpPr txBox="1">
            <a:spLocks noChangeArrowheads="1"/>
          </p:cNvSpPr>
          <p:nvPr/>
        </p:nvSpPr>
        <p:spPr bwMode="auto">
          <a:xfrm>
            <a:off x="1886449" y="1847732"/>
            <a:ext cx="9649224" cy="4267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>
                <a:solidFill>
                  <a:schemeClr val="tx1">
                    <a:lumMod val="65000"/>
                    <a:lumOff val="35000"/>
                  </a:schemeClr>
                </a:solidFill>
                <a:latin typeface="Aa小小黑拼音 (非商业使用)" panose="02010600010101010101" charset="-122"/>
                <a:ea typeface="Aa小小黑拼音 (非商业使用)" panose="02010600010101010101" charset="-122"/>
                <a:cs typeface="+mn-ea"/>
              </a:defRPr>
            </a:lvl1pPr>
          </a:lstStyle>
          <a:p>
            <a:pPr lvl="0">
              <a:defRPr/>
            </a:pPr>
            <a:r>
              <a:rPr lang="en-US" altLang="zh-CN" sz="2000" b="0" i="1" kern="0" dirty="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https://ar.bnbu.edu.cn/current_students/minor_programmes/handbook.htm</a:t>
            </a:r>
            <a:endParaRPr kumimoji="0" lang="zh-CN" altLang="en-US" sz="2400" b="1" i="1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549027" y="1226749"/>
            <a:ext cx="10986646" cy="1167148"/>
            <a:chOff x="2940153" y="1160961"/>
            <a:chExt cx="8628055" cy="1167148"/>
          </a:xfrm>
        </p:grpSpPr>
        <p:sp>
          <p:nvSpPr>
            <p:cNvPr id="27" name="矩形 26"/>
            <p:cNvSpPr/>
            <p:nvPr/>
          </p:nvSpPr>
          <p:spPr>
            <a:xfrm>
              <a:off x="3070068" y="1160961"/>
              <a:ext cx="8462080" cy="1138134"/>
            </a:xfrm>
            <a:prstGeom prst="rect">
              <a:avLst/>
            </a:prstGeom>
            <a:solidFill>
              <a:schemeClr val="tx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FFFF00"/>
                </a:highligh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2940153" y="1312446"/>
              <a:ext cx="8628055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Fulfilling Minor Programme Requirements</a:t>
              </a:r>
              <a:endParaRPr lang="zh-CN" altLang="en-US" sz="3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endParaRPr>
            </a:p>
            <a:p>
              <a:endParaRPr lang="zh-CN" altLang="en-US" sz="30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2300267" y="5305609"/>
            <a:ext cx="9411035" cy="815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Wingdings" panose="05000000000000000000" pitchFamily="2" charset="2"/>
              <a:buChar char="n"/>
            </a:pPr>
            <a:r>
              <a:rPr lang="en-US" altLang="zh-CN" sz="2700" b="1" u="sng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Units transferred for Minor ≤ 6 units</a:t>
            </a:r>
          </a:p>
          <a:p>
            <a:pPr lvl="0"/>
            <a:r>
              <a:rPr lang="en-US" altLang="zh-CN" sz="20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lang="en-US" altLang="zh-CN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Summer/Winter Programme and Exchange Programme</a:t>
            </a:r>
          </a:p>
        </p:txBody>
      </p:sp>
      <p:sp>
        <p:nvSpPr>
          <p:cNvPr id="18" name="文本框 2"/>
          <p:cNvSpPr/>
          <p:nvPr/>
        </p:nvSpPr>
        <p:spPr>
          <a:xfrm>
            <a:off x="2300267" y="5722427"/>
            <a:ext cx="4654715" cy="296286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>
            <a:noAutofit/>
          </a:bodyPr>
          <a:lstStyle/>
          <a:p>
            <a:pPr>
              <a:lnSpc>
                <a:spcPct val="150000"/>
              </a:lnSpc>
            </a:pPr>
            <a:endParaRPr lang="zh-CN" altLang="en-US" sz="1600" dirty="0">
              <a:solidFill>
                <a:srgbClr val="FFC000"/>
              </a:solidFill>
              <a:ea typeface="思源黑体 CN Light" panose="020B0300000000000000" pitchFamily="34" charset="-122"/>
              <a:cs typeface="思源黑体 CN Light" panose="020B0300000000000000" pitchFamily="34" charset="-122"/>
            </a:endParaRPr>
          </a:p>
        </p:txBody>
      </p:sp>
      <p:sp>
        <p:nvSpPr>
          <p:cNvPr id="20" name="标题 1"/>
          <p:cNvSpPr txBox="1"/>
          <p:nvPr/>
        </p:nvSpPr>
        <p:spPr>
          <a:xfrm rot="13504839">
            <a:off x="620317" y="4865043"/>
            <a:ext cx="1433215" cy="1424323"/>
          </a:xfrm>
          <a:custGeom>
            <a:avLst/>
            <a:gdLst>
              <a:gd name="connsiteX0" fmla="*/ 47625 w 1428663"/>
              <a:gd name="connsiteY0" fmla="*/ 1253863 h 1428718"/>
              <a:gd name="connsiteX1" fmla="*/ 47625 w 1428663"/>
              <a:gd name="connsiteY1" fmla="*/ 1381093 h 1428718"/>
              <a:gd name="connsiteX2" fmla="*/ 174854 w 1428663"/>
              <a:gd name="connsiteY2" fmla="*/ 1381093 h 1428718"/>
              <a:gd name="connsiteX3" fmla="*/ 47625 w 1428663"/>
              <a:gd name="connsiteY3" fmla="*/ 1045409 h 1428718"/>
              <a:gd name="connsiteX4" fmla="*/ 47625 w 1428663"/>
              <a:gd name="connsiteY4" fmla="*/ 1186523 h 1428718"/>
              <a:gd name="connsiteX5" fmla="*/ 242197 w 1428663"/>
              <a:gd name="connsiteY5" fmla="*/ 1381093 h 1428718"/>
              <a:gd name="connsiteX6" fmla="*/ 383309 w 1428663"/>
              <a:gd name="connsiteY6" fmla="*/ 1381093 h 1428718"/>
              <a:gd name="connsiteX7" fmla="*/ 315705 w 1428663"/>
              <a:gd name="connsiteY7" fmla="*/ 1313489 h 1428718"/>
              <a:gd name="connsiteX8" fmla="*/ 315705 w 1428663"/>
              <a:gd name="connsiteY8" fmla="*/ 1313489 h 1428718"/>
              <a:gd name="connsiteX9" fmla="*/ 215710 w 1428663"/>
              <a:gd name="connsiteY9" fmla="*/ 1213494 h 1428718"/>
              <a:gd name="connsiteX10" fmla="*/ 882658 w 1428663"/>
              <a:gd name="connsiteY10" fmla="*/ 929369 h 1428718"/>
              <a:gd name="connsiteX11" fmla="*/ 916328 w 1428663"/>
              <a:gd name="connsiteY11" fmla="*/ 963040 h 1428718"/>
              <a:gd name="connsiteX12" fmla="*/ 874657 w 1428663"/>
              <a:gd name="connsiteY12" fmla="*/ 1004736 h 1428718"/>
              <a:gd name="connsiteX13" fmla="*/ 840962 w 1428663"/>
              <a:gd name="connsiteY13" fmla="*/ 971065 h 1428718"/>
              <a:gd name="connsiteX14" fmla="*/ 382261 w 1428663"/>
              <a:gd name="connsiteY14" fmla="*/ 845977 h 1428718"/>
              <a:gd name="connsiteX15" fmla="*/ 415933 w 1428663"/>
              <a:gd name="connsiteY15" fmla="*/ 879650 h 1428718"/>
              <a:gd name="connsiteX16" fmla="*/ 374261 w 1428663"/>
              <a:gd name="connsiteY16" fmla="*/ 921344 h 1428718"/>
              <a:gd name="connsiteX17" fmla="*/ 340566 w 1428663"/>
              <a:gd name="connsiteY17" fmla="*/ 887673 h 1428718"/>
              <a:gd name="connsiteX18" fmla="*/ 774395 w 1428663"/>
              <a:gd name="connsiteY18" fmla="*/ 271014 h 1428718"/>
              <a:gd name="connsiteX19" fmla="*/ 57483 w 1428663"/>
              <a:gd name="connsiteY19" fmla="*/ 987924 h 1428718"/>
              <a:gd name="connsiteX20" fmla="*/ 148900 w 1428663"/>
              <a:gd name="connsiteY20" fmla="*/ 1079341 h 1428718"/>
              <a:gd name="connsiteX21" fmla="*/ 298871 w 1428663"/>
              <a:gd name="connsiteY21" fmla="*/ 929370 h 1428718"/>
              <a:gd name="connsiteX22" fmla="*/ 332541 w 1428663"/>
              <a:gd name="connsiteY22" fmla="*/ 963040 h 1428718"/>
              <a:gd name="connsiteX23" fmla="*/ 182571 w 1428663"/>
              <a:gd name="connsiteY23" fmla="*/ 1113012 h 1428718"/>
              <a:gd name="connsiteX24" fmla="*/ 251270 w 1428663"/>
              <a:gd name="connsiteY24" fmla="*/ 1181712 h 1428718"/>
              <a:gd name="connsiteX25" fmla="*/ 315705 w 1428663"/>
              <a:gd name="connsiteY25" fmla="*/ 1246147 h 1428718"/>
              <a:gd name="connsiteX26" fmla="*/ 1032605 w 1428663"/>
              <a:gd name="connsiteY26" fmla="*/ 529225 h 1428718"/>
              <a:gd name="connsiteX27" fmla="*/ 899493 w 1428663"/>
              <a:gd name="connsiteY27" fmla="*/ 396113 h 1428718"/>
              <a:gd name="connsiteX28" fmla="*/ 457628 w 1428663"/>
              <a:gd name="connsiteY28" fmla="*/ 837954 h 1428718"/>
              <a:gd name="connsiteX29" fmla="*/ 423957 w 1428663"/>
              <a:gd name="connsiteY29" fmla="*/ 804283 h 1428718"/>
              <a:gd name="connsiteX30" fmla="*/ 865824 w 1428663"/>
              <a:gd name="connsiteY30" fmla="*/ 362438 h 1428718"/>
              <a:gd name="connsiteX31" fmla="*/ 857798 w 1428663"/>
              <a:gd name="connsiteY31" fmla="*/ 187610 h 1428718"/>
              <a:gd name="connsiteX32" fmla="*/ 808066 w 1428663"/>
              <a:gd name="connsiteY32" fmla="*/ 237343 h 1428718"/>
              <a:gd name="connsiteX33" fmla="*/ 899493 w 1428663"/>
              <a:gd name="connsiteY33" fmla="*/ 328770 h 1428718"/>
              <a:gd name="connsiteX34" fmla="*/ 899493 w 1428663"/>
              <a:gd name="connsiteY34" fmla="*/ 328770 h 1428718"/>
              <a:gd name="connsiteX35" fmla="*/ 1099947 w 1428663"/>
              <a:gd name="connsiteY35" fmla="*/ 529225 h 1428718"/>
              <a:gd name="connsiteX36" fmla="*/ 1099947 w 1428663"/>
              <a:gd name="connsiteY36" fmla="*/ 529225 h 1428718"/>
              <a:gd name="connsiteX37" fmla="*/ 1191375 w 1428663"/>
              <a:gd name="connsiteY37" fmla="*/ 620653 h 1428718"/>
              <a:gd name="connsiteX38" fmla="*/ 1241108 w 1428663"/>
              <a:gd name="connsiteY38" fmla="*/ 570920 h 1428718"/>
              <a:gd name="connsiteX39" fmla="*/ 1024593 w 1428663"/>
              <a:gd name="connsiteY39" fmla="*/ 47625 h 1428718"/>
              <a:gd name="connsiteX40" fmla="*/ 978884 w 1428663"/>
              <a:gd name="connsiteY40" fmla="*/ 66524 h 1428718"/>
              <a:gd name="connsiteX41" fmla="*/ 891468 w 1428663"/>
              <a:gd name="connsiteY41" fmla="*/ 153940 h 1428718"/>
              <a:gd name="connsiteX42" fmla="*/ 1274779 w 1428663"/>
              <a:gd name="connsiteY42" fmla="*/ 537250 h 1428718"/>
              <a:gd name="connsiteX43" fmla="*/ 1362194 w 1428663"/>
              <a:gd name="connsiteY43" fmla="*/ 449834 h 1428718"/>
              <a:gd name="connsiteX44" fmla="*/ 1362194 w 1428663"/>
              <a:gd name="connsiteY44" fmla="*/ 358417 h 1428718"/>
              <a:gd name="connsiteX45" fmla="*/ 1070301 w 1428663"/>
              <a:gd name="connsiteY45" fmla="*/ 66524 h 1428718"/>
              <a:gd name="connsiteX46" fmla="*/ 1024593 w 1428663"/>
              <a:gd name="connsiteY46" fmla="*/ 47625 h 1428718"/>
              <a:gd name="connsiteX47" fmla="*/ 1024569 w 1428663"/>
              <a:gd name="connsiteY47" fmla="*/ 0 h 1428718"/>
              <a:gd name="connsiteX48" fmla="*/ 1103948 w 1428663"/>
              <a:gd name="connsiteY48" fmla="*/ 32853 h 1428718"/>
              <a:gd name="connsiteX49" fmla="*/ 1395840 w 1428663"/>
              <a:gd name="connsiteY49" fmla="*/ 324746 h 1428718"/>
              <a:gd name="connsiteX50" fmla="*/ 1395840 w 1428663"/>
              <a:gd name="connsiteY50" fmla="*/ 483505 h 1428718"/>
              <a:gd name="connsiteX51" fmla="*/ 1291737 w 1428663"/>
              <a:gd name="connsiteY51" fmla="*/ 587615 h 1428718"/>
              <a:gd name="connsiteX52" fmla="*/ 1291690 w 1428663"/>
              <a:gd name="connsiteY52" fmla="*/ 587727 h 1428718"/>
              <a:gd name="connsiteX53" fmla="*/ 1291577 w 1428663"/>
              <a:gd name="connsiteY53" fmla="*/ 587774 h 1428718"/>
              <a:gd name="connsiteX54" fmla="*/ 1208298 w 1428663"/>
              <a:gd name="connsiteY54" fmla="*/ 671058 h 1428718"/>
              <a:gd name="connsiteX55" fmla="*/ 1208273 w 1428663"/>
              <a:gd name="connsiteY55" fmla="*/ 671117 h 1428718"/>
              <a:gd name="connsiteX56" fmla="*/ 1208214 w 1428663"/>
              <a:gd name="connsiteY56" fmla="*/ 671142 h 1428718"/>
              <a:gd name="connsiteX57" fmla="*/ 958025 w 1428663"/>
              <a:gd name="connsiteY57" fmla="*/ 921344 h 1428718"/>
              <a:gd name="connsiteX58" fmla="*/ 924353 w 1428663"/>
              <a:gd name="connsiteY58" fmla="*/ 887674 h 1428718"/>
              <a:gd name="connsiteX59" fmla="*/ 1157716 w 1428663"/>
              <a:gd name="connsiteY59" fmla="*/ 654312 h 1428718"/>
              <a:gd name="connsiteX60" fmla="*/ 1066286 w 1428663"/>
              <a:gd name="connsiteY60" fmla="*/ 562888 h 1428718"/>
              <a:gd name="connsiteX61" fmla="*/ 349376 w 1428663"/>
              <a:gd name="connsiteY61" fmla="*/ 1279818 h 1428718"/>
              <a:gd name="connsiteX62" fmla="*/ 440794 w 1428663"/>
              <a:gd name="connsiteY62" fmla="*/ 1371236 h 1428718"/>
              <a:gd name="connsiteX63" fmla="*/ 799242 w 1428663"/>
              <a:gd name="connsiteY63" fmla="*/ 1012784 h 1428718"/>
              <a:gd name="connsiteX64" fmla="*/ 832913 w 1428663"/>
              <a:gd name="connsiteY64" fmla="*/ 1046457 h 1428718"/>
              <a:gd name="connsiteX65" fmla="*/ 457734 w 1428663"/>
              <a:gd name="connsiteY65" fmla="*/ 1421636 h 1428718"/>
              <a:gd name="connsiteX66" fmla="*/ 457703 w 1428663"/>
              <a:gd name="connsiteY66" fmla="*/ 1421711 h 1428718"/>
              <a:gd name="connsiteX67" fmla="*/ 456771 w 1428663"/>
              <a:gd name="connsiteY67" fmla="*/ 1422097 h 1428718"/>
              <a:gd name="connsiteX68" fmla="*/ 440794 w 1428663"/>
              <a:gd name="connsiteY68" fmla="*/ 1428718 h 1428718"/>
              <a:gd name="connsiteX69" fmla="*/ 23813 w 1428663"/>
              <a:gd name="connsiteY69" fmla="*/ 1428718 h 1428718"/>
              <a:gd name="connsiteX70" fmla="*/ 0 w 1428663"/>
              <a:gd name="connsiteY70" fmla="*/ 1404905 h 1428718"/>
              <a:gd name="connsiteX71" fmla="*/ 0 w 1428663"/>
              <a:gd name="connsiteY71" fmla="*/ 987924 h 1428718"/>
              <a:gd name="connsiteX72" fmla="*/ 5763 w 1428663"/>
              <a:gd name="connsiteY72" fmla="*/ 974017 h 1428718"/>
              <a:gd name="connsiteX73" fmla="*/ 6976 w 1428663"/>
              <a:gd name="connsiteY73" fmla="*/ 971089 h 1428718"/>
              <a:gd name="connsiteX74" fmla="*/ 6978 w 1428663"/>
              <a:gd name="connsiteY74" fmla="*/ 971088 h 1428718"/>
              <a:gd name="connsiteX75" fmla="*/ 757542 w 1428663"/>
              <a:gd name="connsiteY75" fmla="*/ 220505 h 1428718"/>
              <a:gd name="connsiteX76" fmla="*/ 757546 w 1428663"/>
              <a:gd name="connsiteY76" fmla="*/ 220495 h 1428718"/>
              <a:gd name="connsiteX77" fmla="*/ 757556 w 1428663"/>
              <a:gd name="connsiteY77" fmla="*/ 220491 h 1428718"/>
              <a:gd name="connsiteX78" fmla="*/ 945189 w 1428663"/>
              <a:gd name="connsiteY78" fmla="*/ 32853 h 1428718"/>
              <a:gd name="connsiteX79" fmla="*/ 1024569 w 1428663"/>
              <a:gd name="connsiteY79" fmla="*/ 0 h 1428718"/>
            </a:gdLst>
            <a:ahLst/>
            <a:cxnLst/>
            <a:rect l="l" t="t" r="r" b="b"/>
            <a:pathLst>
              <a:path w="1428663" h="1428718">
                <a:moveTo>
                  <a:pt x="47625" y="1253863"/>
                </a:moveTo>
                <a:lnTo>
                  <a:pt x="47625" y="1381093"/>
                </a:lnTo>
                <a:lnTo>
                  <a:pt x="174854" y="1381093"/>
                </a:lnTo>
                <a:close/>
                <a:moveTo>
                  <a:pt x="47625" y="1045409"/>
                </a:moveTo>
                <a:lnTo>
                  <a:pt x="47625" y="1186523"/>
                </a:lnTo>
                <a:lnTo>
                  <a:pt x="242197" y="1381093"/>
                </a:lnTo>
                <a:lnTo>
                  <a:pt x="383309" y="1381093"/>
                </a:lnTo>
                <a:lnTo>
                  <a:pt x="315705" y="1313489"/>
                </a:lnTo>
                <a:lnTo>
                  <a:pt x="315705" y="1313489"/>
                </a:lnTo>
                <a:lnTo>
                  <a:pt x="215710" y="1213494"/>
                </a:lnTo>
                <a:close/>
                <a:moveTo>
                  <a:pt x="882658" y="929369"/>
                </a:moveTo>
                <a:lnTo>
                  <a:pt x="916328" y="963040"/>
                </a:lnTo>
                <a:lnTo>
                  <a:pt x="874657" y="1004736"/>
                </a:lnTo>
                <a:lnTo>
                  <a:pt x="840962" y="971065"/>
                </a:lnTo>
                <a:close/>
                <a:moveTo>
                  <a:pt x="382261" y="845977"/>
                </a:moveTo>
                <a:lnTo>
                  <a:pt x="415933" y="879650"/>
                </a:lnTo>
                <a:lnTo>
                  <a:pt x="374261" y="921344"/>
                </a:lnTo>
                <a:lnTo>
                  <a:pt x="340566" y="887673"/>
                </a:lnTo>
                <a:close/>
                <a:moveTo>
                  <a:pt x="774395" y="271014"/>
                </a:moveTo>
                <a:lnTo>
                  <a:pt x="57483" y="987924"/>
                </a:lnTo>
                <a:lnTo>
                  <a:pt x="148900" y="1079341"/>
                </a:lnTo>
                <a:lnTo>
                  <a:pt x="298871" y="929370"/>
                </a:lnTo>
                <a:lnTo>
                  <a:pt x="332541" y="963040"/>
                </a:lnTo>
                <a:lnTo>
                  <a:pt x="182571" y="1113012"/>
                </a:lnTo>
                <a:lnTo>
                  <a:pt x="251270" y="1181712"/>
                </a:lnTo>
                <a:lnTo>
                  <a:pt x="315705" y="1246147"/>
                </a:lnTo>
                <a:lnTo>
                  <a:pt x="1032605" y="529225"/>
                </a:lnTo>
                <a:lnTo>
                  <a:pt x="899493" y="396113"/>
                </a:lnTo>
                <a:lnTo>
                  <a:pt x="457628" y="837954"/>
                </a:lnTo>
                <a:lnTo>
                  <a:pt x="423957" y="804283"/>
                </a:lnTo>
                <a:lnTo>
                  <a:pt x="865824" y="362438"/>
                </a:lnTo>
                <a:close/>
                <a:moveTo>
                  <a:pt x="857798" y="187610"/>
                </a:moveTo>
                <a:lnTo>
                  <a:pt x="808066" y="237343"/>
                </a:lnTo>
                <a:lnTo>
                  <a:pt x="899493" y="328770"/>
                </a:lnTo>
                <a:lnTo>
                  <a:pt x="899493" y="328770"/>
                </a:lnTo>
                <a:lnTo>
                  <a:pt x="1099947" y="529225"/>
                </a:lnTo>
                <a:lnTo>
                  <a:pt x="1099947" y="529225"/>
                </a:lnTo>
                <a:lnTo>
                  <a:pt x="1191375" y="620653"/>
                </a:lnTo>
                <a:lnTo>
                  <a:pt x="1241108" y="570920"/>
                </a:lnTo>
                <a:close/>
                <a:moveTo>
                  <a:pt x="1024593" y="47625"/>
                </a:moveTo>
                <a:cubicBezTo>
                  <a:pt x="1008054" y="47625"/>
                  <a:pt x="991516" y="53925"/>
                  <a:pt x="978884" y="66524"/>
                </a:cubicBezTo>
                <a:lnTo>
                  <a:pt x="891468" y="153940"/>
                </a:lnTo>
                <a:lnTo>
                  <a:pt x="1274779" y="537250"/>
                </a:lnTo>
                <a:lnTo>
                  <a:pt x="1362194" y="449834"/>
                </a:lnTo>
                <a:cubicBezTo>
                  <a:pt x="1387406" y="424576"/>
                  <a:pt x="1387406" y="383675"/>
                  <a:pt x="1362194" y="358417"/>
                </a:cubicBezTo>
                <a:lnTo>
                  <a:pt x="1070301" y="66524"/>
                </a:lnTo>
                <a:cubicBezTo>
                  <a:pt x="1057670" y="53925"/>
                  <a:pt x="1041131" y="47625"/>
                  <a:pt x="1024593" y="47625"/>
                </a:cubicBezTo>
                <a:close/>
                <a:moveTo>
                  <a:pt x="1024569" y="0"/>
                </a:moveTo>
                <a:cubicBezTo>
                  <a:pt x="1053296" y="0"/>
                  <a:pt x="1082021" y="10951"/>
                  <a:pt x="1103948" y="32853"/>
                </a:cubicBezTo>
                <a:lnTo>
                  <a:pt x="1395840" y="324746"/>
                </a:lnTo>
                <a:cubicBezTo>
                  <a:pt x="1439605" y="368617"/>
                  <a:pt x="1439605" y="439634"/>
                  <a:pt x="1395840" y="483505"/>
                </a:cubicBezTo>
                <a:lnTo>
                  <a:pt x="1291737" y="587615"/>
                </a:lnTo>
                <a:lnTo>
                  <a:pt x="1291690" y="587727"/>
                </a:lnTo>
                <a:lnTo>
                  <a:pt x="1291577" y="587774"/>
                </a:lnTo>
                <a:lnTo>
                  <a:pt x="1208298" y="671058"/>
                </a:lnTo>
                <a:lnTo>
                  <a:pt x="1208273" y="671117"/>
                </a:lnTo>
                <a:lnTo>
                  <a:pt x="1208214" y="671142"/>
                </a:lnTo>
                <a:lnTo>
                  <a:pt x="958025" y="921344"/>
                </a:lnTo>
                <a:lnTo>
                  <a:pt x="924353" y="887674"/>
                </a:lnTo>
                <a:lnTo>
                  <a:pt x="1157716" y="654312"/>
                </a:lnTo>
                <a:lnTo>
                  <a:pt x="1066286" y="562888"/>
                </a:lnTo>
                <a:lnTo>
                  <a:pt x="349376" y="1279818"/>
                </a:lnTo>
                <a:lnTo>
                  <a:pt x="440794" y="1371236"/>
                </a:lnTo>
                <a:lnTo>
                  <a:pt x="799242" y="1012784"/>
                </a:lnTo>
                <a:lnTo>
                  <a:pt x="832913" y="1046457"/>
                </a:lnTo>
                <a:lnTo>
                  <a:pt x="457734" y="1421636"/>
                </a:lnTo>
                <a:lnTo>
                  <a:pt x="457703" y="1421711"/>
                </a:lnTo>
                <a:lnTo>
                  <a:pt x="456771" y="1422097"/>
                </a:lnTo>
                <a:lnTo>
                  <a:pt x="440794" y="1428718"/>
                </a:lnTo>
                <a:lnTo>
                  <a:pt x="23813" y="1428718"/>
                </a:lnTo>
                <a:cubicBezTo>
                  <a:pt x="10662" y="1428718"/>
                  <a:pt x="0" y="1418056"/>
                  <a:pt x="0" y="1404905"/>
                </a:cubicBezTo>
                <a:lnTo>
                  <a:pt x="0" y="987924"/>
                </a:lnTo>
                <a:lnTo>
                  <a:pt x="5763" y="974017"/>
                </a:lnTo>
                <a:lnTo>
                  <a:pt x="6976" y="971089"/>
                </a:lnTo>
                <a:lnTo>
                  <a:pt x="6978" y="971088"/>
                </a:lnTo>
                <a:lnTo>
                  <a:pt x="757542" y="220505"/>
                </a:lnTo>
                <a:lnTo>
                  <a:pt x="757546" y="220495"/>
                </a:lnTo>
                <a:lnTo>
                  <a:pt x="757556" y="220491"/>
                </a:lnTo>
                <a:lnTo>
                  <a:pt x="945189" y="32853"/>
                </a:lnTo>
                <a:cubicBezTo>
                  <a:pt x="967117" y="10951"/>
                  <a:pt x="995844" y="0"/>
                  <a:pt x="1024569" y="0"/>
                </a:cubicBezTo>
                <a:close/>
              </a:path>
            </a:pathLst>
          </a:custGeom>
          <a:solidFill>
            <a:srgbClr val="FFC000"/>
          </a:solidFill>
          <a:ln w="1860" cap="flat">
            <a:solidFill>
              <a:schemeClr val="accent4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728557" y="1398946"/>
            <a:ext cx="10844879" cy="9471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3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Fulfilling Minor Programme Requirements</a:t>
            </a:r>
            <a:endParaRPr lang="zh-CN" altLang="en-US" sz="3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ea"/>
            </a:endParaRPr>
          </a:p>
          <a:p>
            <a:endParaRPr lang="zh-CN" altLang="en-US" sz="3000" b="1" dirty="0">
              <a:solidFill>
                <a:schemeClr val="accent2">
                  <a:lumMod val="60000"/>
                  <a:lumOff val="4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ea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D3B70D55-8499-4BCA-A9BE-7B6F9D7717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3856" y="3573483"/>
            <a:ext cx="3683850" cy="1726322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BEF19D45-9D1E-4DE0-9146-35AA14444D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653" y="2529295"/>
            <a:ext cx="5657850" cy="9525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9624F225-68D9-4FF6-A6B4-A8840332F9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781" y="4771325"/>
            <a:ext cx="8195144" cy="1424156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088D9676-9496-44BC-B0EE-7429B96F64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38850" y="2481948"/>
            <a:ext cx="6153150" cy="2438400"/>
          </a:xfrm>
          <a:prstGeom prst="rect">
            <a:avLst/>
          </a:prstGeom>
        </p:spPr>
      </p:pic>
      <p:grpSp>
        <p:nvGrpSpPr>
          <p:cNvPr id="21" name="组合 20">
            <a:extLst>
              <a:ext uri="{FF2B5EF4-FFF2-40B4-BE49-F238E27FC236}">
                <a16:creationId xmlns:a16="http://schemas.microsoft.com/office/drawing/2014/main" id="{76BCC3D9-1B6E-48D6-9316-555C7EC1A115}"/>
              </a:ext>
            </a:extLst>
          </p:cNvPr>
          <p:cNvGrpSpPr/>
          <p:nvPr/>
        </p:nvGrpSpPr>
        <p:grpSpPr>
          <a:xfrm>
            <a:off x="549027" y="1086744"/>
            <a:ext cx="11093946" cy="1307153"/>
            <a:chOff x="2940153" y="1020956"/>
            <a:chExt cx="8712320" cy="1307153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8B01F93D-C715-46DE-8676-3C47260159DA}"/>
                </a:ext>
              </a:extLst>
            </p:cNvPr>
            <p:cNvSpPr/>
            <p:nvPr/>
          </p:nvSpPr>
          <p:spPr>
            <a:xfrm>
              <a:off x="3190393" y="1020956"/>
              <a:ext cx="8462080" cy="1138134"/>
            </a:xfrm>
            <a:prstGeom prst="rect">
              <a:avLst/>
            </a:prstGeom>
            <a:solidFill>
              <a:schemeClr val="tx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FFFF00"/>
                </a:highligh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BD6A603B-0C11-4B63-8377-03238E826DF2}"/>
                </a:ext>
              </a:extLst>
            </p:cNvPr>
            <p:cNvSpPr/>
            <p:nvPr/>
          </p:nvSpPr>
          <p:spPr>
            <a:xfrm>
              <a:off x="2940153" y="1312446"/>
              <a:ext cx="8628055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Fulfilling Minor Programme Requirements</a:t>
              </a:r>
              <a:endParaRPr lang="zh-CN" altLang="en-US" sz="3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endParaRPr>
            </a:p>
            <a:p>
              <a:endParaRPr lang="zh-CN" altLang="en-US" sz="30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52160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3"/>
          <p:cNvSpPr txBox="1"/>
          <p:nvPr/>
        </p:nvSpPr>
        <p:spPr>
          <a:xfrm>
            <a:off x="820573" y="2691759"/>
            <a:ext cx="29728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235988"/>
                </a:solidFill>
                <a:latin typeface="Arial" panose="020B0604020202020204" pitchFamily="34" charset="0"/>
                <a:ea typeface="思源黑体 CN Medium" panose="020B0600000000000000" charset="-122"/>
                <a:cs typeface="Arial" panose="020B0604020202020204" pitchFamily="34" charset="0"/>
              </a:rPr>
              <a:t>Course Selection</a:t>
            </a:r>
          </a:p>
        </p:txBody>
      </p:sp>
      <p:sp>
        <p:nvSpPr>
          <p:cNvPr id="17" name="文本框 2"/>
          <p:cNvSpPr/>
          <p:nvPr/>
        </p:nvSpPr>
        <p:spPr>
          <a:xfrm>
            <a:off x="517236" y="3136449"/>
            <a:ext cx="4516582" cy="50591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>
            <a:noAutofit/>
          </a:bodyPr>
          <a:lstStyle/>
          <a:p>
            <a:pPr marL="628650" lvl="1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zh-CN" sz="2400" dirty="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思源黑体 CN Light" panose="020B0300000000000000" pitchFamily="34" charset="-122"/>
                <a:cs typeface="Arial" panose="020B0604020202020204" pitchFamily="34" charset="0"/>
              </a:rPr>
              <a:t>In July/January each year</a:t>
            </a:r>
          </a:p>
        </p:txBody>
      </p:sp>
      <p:sp>
        <p:nvSpPr>
          <p:cNvPr id="18" name="文本框 3"/>
          <p:cNvSpPr txBox="1"/>
          <p:nvPr/>
        </p:nvSpPr>
        <p:spPr>
          <a:xfrm>
            <a:off x="5667426" y="2660288"/>
            <a:ext cx="30334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235988"/>
                </a:solidFill>
                <a:latin typeface="Arial" panose="020B0604020202020204" pitchFamily="34" charset="0"/>
                <a:ea typeface="思源黑体 CN Medium" panose="020B0600000000000000" charset="-122"/>
                <a:cs typeface="Arial" panose="020B0604020202020204" pitchFamily="34" charset="0"/>
              </a:rPr>
              <a:t>Course Add/Drop</a:t>
            </a:r>
          </a:p>
        </p:txBody>
      </p:sp>
      <p:sp>
        <p:nvSpPr>
          <p:cNvPr id="19" name="文本框 2"/>
          <p:cNvSpPr/>
          <p:nvPr/>
        </p:nvSpPr>
        <p:spPr>
          <a:xfrm>
            <a:off x="5808878" y="3131251"/>
            <a:ext cx="5784048" cy="50591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>
            <a:no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zh-CN" sz="2400" dirty="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思源黑体 CN Light" panose="020B0300000000000000" pitchFamily="34" charset="-122"/>
                <a:cs typeface="Arial" panose="020B0604020202020204" pitchFamily="34" charset="0"/>
              </a:rPr>
              <a:t>At the beginning of each semester</a:t>
            </a:r>
          </a:p>
        </p:txBody>
      </p:sp>
      <p:sp>
        <p:nvSpPr>
          <p:cNvPr id="20" name="矩形 19"/>
          <p:cNvSpPr/>
          <p:nvPr/>
        </p:nvSpPr>
        <p:spPr>
          <a:xfrm>
            <a:off x="2678500" y="4354492"/>
            <a:ext cx="7557643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algn="ctr">
              <a:buFont typeface="Wingdings" panose="05000000000000000000" pitchFamily="2" charset="2"/>
              <a:buChar char="n"/>
            </a:pPr>
            <a:r>
              <a:rPr lang="en-US" altLang="zh-CN" sz="2700" b="1" u="sng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Guarantee of Places for Minor Courses</a:t>
            </a:r>
          </a:p>
        </p:txBody>
      </p:sp>
      <p:sp>
        <p:nvSpPr>
          <p:cNvPr id="15" name="标题 1"/>
          <p:cNvSpPr txBox="1"/>
          <p:nvPr/>
        </p:nvSpPr>
        <p:spPr>
          <a:xfrm rot="13504839">
            <a:off x="951605" y="3896247"/>
            <a:ext cx="1433215" cy="1424323"/>
          </a:xfrm>
          <a:custGeom>
            <a:avLst/>
            <a:gdLst>
              <a:gd name="connsiteX0" fmla="*/ 47625 w 1428663"/>
              <a:gd name="connsiteY0" fmla="*/ 1253863 h 1428718"/>
              <a:gd name="connsiteX1" fmla="*/ 47625 w 1428663"/>
              <a:gd name="connsiteY1" fmla="*/ 1381093 h 1428718"/>
              <a:gd name="connsiteX2" fmla="*/ 174854 w 1428663"/>
              <a:gd name="connsiteY2" fmla="*/ 1381093 h 1428718"/>
              <a:gd name="connsiteX3" fmla="*/ 47625 w 1428663"/>
              <a:gd name="connsiteY3" fmla="*/ 1045409 h 1428718"/>
              <a:gd name="connsiteX4" fmla="*/ 47625 w 1428663"/>
              <a:gd name="connsiteY4" fmla="*/ 1186523 h 1428718"/>
              <a:gd name="connsiteX5" fmla="*/ 242197 w 1428663"/>
              <a:gd name="connsiteY5" fmla="*/ 1381093 h 1428718"/>
              <a:gd name="connsiteX6" fmla="*/ 383309 w 1428663"/>
              <a:gd name="connsiteY6" fmla="*/ 1381093 h 1428718"/>
              <a:gd name="connsiteX7" fmla="*/ 315705 w 1428663"/>
              <a:gd name="connsiteY7" fmla="*/ 1313489 h 1428718"/>
              <a:gd name="connsiteX8" fmla="*/ 315705 w 1428663"/>
              <a:gd name="connsiteY8" fmla="*/ 1313489 h 1428718"/>
              <a:gd name="connsiteX9" fmla="*/ 215710 w 1428663"/>
              <a:gd name="connsiteY9" fmla="*/ 1213494 h 1428718"/>
              <a:gd name="connsiteX10" fmla="*/ 882658 w 1428663"/>
              <a:gd name="connsiteY10" fmla="*/ 929369 h 1428718"/>
              <a:gd name="connsiteX11" fmla="*/ 916328 w 1428663"/>
              <a:gd name="connsiteY11" fmla="*/ 963040 h 1428718"/>
              <a:gd name="connsiteX12" fmla="*/ 874657 w 1428663"/>
              <a:gd name="connsiteY12" fmla="*/ 1004736 h 1428718"/>
              <a:gd name="connsiteX13" fmla="*/ 840962 w 1428663"/>
              <a:gd name="connsiteY13" fmla="*/ 971065 h 1428718"/>
              <a:gd name="connsiteX14" fmla="*/ 382261 w 1428663"/>
              <a:gd name="connsiteY14" fmla="*/ 845977 h 1428718"/>
              <a:gd name="connsiteX15" fmla="*/ 415933 w 1428663"/>
              <a:gd name="connsiteY15" fmla="*/ 879650 h 1428718"/>
              <a:gd name="connsiteX16" fmla="*/ 374261 w 1428663"/>
              <a:gd name="connsiteY16" fmla="*/ 921344 h 1428718"/>
              <a:gd name="connsiteX17" fmla="*/ 340566 w 1428663"/>
              <a:gd name="connsiteY17" fmla="*/ 887673 h 1428718"/>
              <a:gd name="connsiteX18" fmla="*/ 774395 w 1428663"/>
              <a:gd name="connsiteY18" fmla="*/ 271014 h 1428718"/>
              <a:gd name="connsiteX19" fmla="*/ 57483 w 1428663"/>
              <a:gd name="connsiteY19" fmla="*/ 987924 h 1428718"/>
              <a:gd name="connsiteX20" fmla="*/ 148900 w 1428663"/>
              <a:gd name="connsiteY20" fmla="*/ 1079341 h 1428718"/>
              <a:gd name="connsiteX21" fmla="*/ 298871 w 1428663"/>
              <a:gd name="connsiteY21" fmla="*/ 929370 h 1428718"/>
              <a:gd name="connsiteX22" fmla="*/ 332541 w 1428663"/>
              <a:gd name="connsiteY22" fmla="*/ 963040 h 1428718"/>
              <a:gd name="connsiteX23" fmla="*/ 182571 w 1428663"/>
              <a:gd name="connsiteY23" fmla="*/ 1113012 h 1428718"/>
              <a:gd name="connsiteX24" fmla="*/ 251270 w 1428663"/>
              <a:gd name="connsiteY24" fmla="*/ 1181712 h 1428718"/>
              <a:gd name="connsiteX25" fmla="*/ 315705 w 1428663"/>
              <a:gd name="connsiteY25" fmla="*/ 1246147 h 1428718"/>
              <a:gd name="connsiteX26" fmla="*/ 1032605 w 1428663"/>
              <a:gd name="connsiteY26" fmla="*/ 529225 h 1428718"/>
              <a:gd name="connsiteX27" fmla="*/ 899493 w 1428663"/>
              <a:gd name="connsiteY27" fmla="*/ 396113 h 1428718"/>
              <a:gd name="connsiteX28" fmla="*/ 457628 w 1428663"/>
              <a:gd name="connsiteY28" fmla="*/ 837954 h 1428718"/>
              <a:gd name="connsiteX29" fmla="*/ 423957 w 1428663"/>
              <a:gd name="connsiteY29" fmla="*/ 804283 h 1428718"/>
              <a:gd name="connsiteX30" fmla="*/ 865824 w 1428663"/>
              <a:gd name="connsiteY30" fmla="*/ 362438 h 1428718"/>
              <a:gd name="connsiteX31" fmla="*/ 857798 w 1428663"/>
              <a:gd name="connsiteY31" fmla="*/ 187610 h 1428718"/>
              <a:gd name="connsiteX32" fmla="*/ 808066 w 1428663"/>
              <a:gd name="connsiteY32" fmla="*/ 237343 h 1428718"/>
              <a:gd name="connsiteX33" fmla="*/ 899493 w 1428663"/>
              <a:gd name="connsiteY33" fmla="*/ 328770 h 1428718"/>
              <a:gd name="connsiteX34" fmla="*/ 899493 w 1428663"/>
              <a:gd name="connsiteY34" fmla="*/ 328770 h 1428718"/>
              <a:gd name="connsiteX35" fmla="*/ 1099947 w 1428663"/>
              <a:gd name="connsiteY35" fmla="*/ 529225 h 1428718"/>
              <a:gd name="connsiteX36" fmla="*/ 1099947 w 1428663"/>
              <a:gd name="connsiteY36" fmla="*/ 529225 h 1428718"/>
              <a:gd name="connsiteX37" fmla="*/ 1191375 w 1428663"/>
              <a:gd name="connsiteY37" fmla="*/ 620653 h 1428718"/>
              <a:gd name="connsiteX38" fmla="*/ 1241108 w 1428663"/>
              <a:gd name="connsiteY38" fmla="*/ 570920 h 1428718"/>
              <a:gd name="connsiteX39" fmla="*/ 1024593 w 1428663"/>
              <a:gd name="connsiteY39" fmla="*/ 47625 h 1428718"/>
              <a:gd name="connsiteX40" fmla="*/ 978884 w 1428663"/>
              <a:gd name="connsiteY40" fmla="*/ 66524 h 1428718"/>
              <a:gd name="connsiteX41" fmla="*/ 891468 w 1428663"/>
              <a:gd name="connsiteY41" fmla="*/ 153940 h 1428718"/>
              <a:gd name="connsiteX42" fmla="*/ 1274779 w 1428663"/>
              <a:gd name="connsiteY42" fmla="*/ 537250 h 1428718"/>
              <a:gd name="connsiteX43" fmla="*/ 1362194 w 1428663"/>
              <a:gd name="connsiteY43" fmla="*/ 449834 h 1428718"/>
              <a:gd name="connsiteX44" fmla="*/ 1362194 w 1428663"/>
              <a:gd name="connsiteY44" fmla="*/ 358417 h 1428718"/>
              <a:gd name="connsiteX45" fmla="*/ 1070301 w 1428663"/>
              <a:gd name="connsiteY45" fmla="*/ 66524 h 1428718"/>
              <a:gd name="connsiteX46" fmla="*/ 1024593 w 1428663"/>
              <a:gd name="connsiteY46" fmla="*/ 47625 h 1428718"/>
              <a:gd name="connsiteX47" fmla="*/ 1024569 w 1428663"/>
              <a:gd name="connsiteY47" fmla="*/ 0 h 1428718"/>
              <a:gd name="connsiteX48" fmla="*/ 1103948 w 1428663"/>
              <a:gd name="connsiteY48" fmla="*/ 32853 h 1428718"/>
              <a:gd name="connsiteX49" fmla="*/ 1395840 w 1428663"/>
              <a:gd name="connsiteY49" fmla="*/ 324746 h 1428718"/>
              <a:gd name="connsiteX50" fmla="*/ 1395840 w 1428663"/>
              <a:gd name="connsiteY50" fmla="*/ 483505 h 1428718"/>
              <a:gd name="connsiteX51" fmla="*/ 1291737 w 1428663"/>
              <a:gd name="connsiteY51" fmla="*/ 587615 h 1428718"/>
              <a:gd name="connsiteX52" fmla="*/ 1291690 w 1428663"/>
              <a:gd name="connsiteY52" fmla="*/ 587727 h 1428718"/>
              <a:gd name="connsiteX53" fmla="*/ 1291577 w 1428663"/>
              <a:gd name="connsiteY53" fmla="*/ 587774 h 1428718"/>
              <a:gd name="connsiteX54" fmla="*/ 1208298 w 1428663"/>
              <a:gd name="connsiteY54" fmla="*/ 671058 h 1428718"/>
              <a:gd name="connsiteX55" fmla="*/ 1208273 w 1428663"/>
              <a:gd name="connsiteY55" fmla="*/ 671117 h 1428718"/>
              <a:gd name="connsiteX56" fmla="*/ 1208214 w 1428663"/>
              <a:gd name="connsiteY56" fmla="*/ 671142 h 1428718"/>
              <a:gd name="connsiteX57" fmla="*/ 958025 w 1428663"/>
              <a:gd name="connsiteY57" fmla="*/ 921344 h 1428718"/>
              <a:gd name="connsiteX58" fmla="*/ 924353 w 1428663"/>
              <a:gd name="connsiteY58" fmla="*/ 887674 h 1428718"/>
              <a:gd name="connsiteX59" fmla="*/ 1157716 w 1428663"/>
              <a:gd name="connsiteY59" fmla="*/ 654312 h 1428718"/>
              <a:gd name="connsiteX60" fmla="*/ 1066286 w 1428663"/>
              <a:gd name="connsiteY60" fmla="*/ 562888 h 1428718"/>
              <a:gd name="connsiteX61" fmla="*/ 349376 w 1428663"/>
              <a:gd name="connsiteY61" fmla="*/ 1279818 h 1428718"/>
              <a:gd name="connsiteX62" fmla="*/ 440794 w 1428663"/>
              <a:gd name="connsiteY62" fmla="*/ 1371236 h 1428718"/>
              <a:gd name="connsiteX63" fmla="*/ 799242 w 1428663"/>
              <a:gd name="connsiteY63" fmla="*/ 1012784 h 1428718"/>
              <a:gd name="connsiteX64" fmla="*/ 832913 w 1428663"/>
              <a:gd name="connsiteY64" fmla="*/ 1046457 h 1428718"/>
              <a:gd name="connsiteX65" fmla="*/ 457734 w 1428663"/>
              <a:gd name="connsiteY65" fmla="*/ 1421636 h 1428718"/>
              <a:gd name="connsiteX66" fmla="*/ 457703 w 1428663"/>
              <a:gd name="connsiteY66" fmla="*/ 1421711 h 1428718"/>
              <a:gd name="connsiteX67" fmla="*/ 456771 w 1428663"/>
              <a:gd name="connsiteY67" fmla="*/ 1422097 h 1428718"/>
              <a:gd name="connsiteX68" fmla="*/ 440794 w 1428663"/>
              <a:gd name="connsiteY68" fmla="*/ 1428718 h 1428718"/>
              <a:gd name="connsiteX69" fmla="*/ 23813 w 1428663"/>
              <a:gd name="connsiteY69" fmla="*/ 1428718 h 1428718"/>
              <a:gd name="connsiteX70" fmla="*/ 0 w 1428663"/>
              <a:gd name="connsiteY70" fmla="*/ 1404905 h 1428718"/>
              <a:gd name="connsiteX71" fmla="*/ 0 w 1428663"/>
              <a:gd name="connsiteY71" fmla="*/ 987924 h 1428718"/>
              <a:gd name="connsiteX72" fmla="*/ 5763 w 1428663"/>
              <a:gd name="connsiteY72" fmla="*/ 974017 h 1428718"/>
              <a:gd name="connsiteX73" fmla="*/ 6976 w 1428663"/>
              <a:gd name="connsiteY73" fmla="*/ 971089 h 1428718"/>
              <a:gd name="connsiteX74" fmla="*/ 6978 w 1428663"/>
              <a:gd name="connsiteY74" fmla="*/ 971088 h 1428718"/>
              <a:gd name="connsiteX75" fmla="*/ 757542 w 1428663"/>
              <a:gd name="connsiteY75" fmla="*/ 220505 h 1428718"/>
              <a:gd name="connsiteX76" fmla="*/ 757546 w 1428663"/>
              <a:gd name="connsiteY76" fmla="*/ 220495 h 1428718"/>
              <a:gd name="connsiteX77" fmla="*/ 757556 w 1428663"/>
              <a:gd name="connsiteY77" fmla="*/ 220491 h 1428718"/>
              <a:gd name="connsiteX78" fmla="*/ 945189 w 1428663"/>
              <a:gd name="connsiteY78" fmla="*/ 32853 h 1428718"/>
              <a:gd name="connsiteX79" fmla="*/ 1024569 w 1428663"/>
              <a:gd name="connsiteY79" fmla="*/ 0 h 1428718"/>
            </a:gdLst>
            <a:ahLst/>
            <a:cxnLst/>
            <a:rect l="l" t="t" r="r" b="b"/>
            <a:pathLst>
              <a:path w="1428663" h="1428718">
                <a:moveTo>
                  <a:pt x="47625" y="1253863"/>
                </a:moveTo>
                <a:lnTo>
                  <a:pt x="47625" y="1381093"/>
                </a:lnTo>
                <a:lnTo>
                  <a:pt x="174854" y="1381093"/>
                </a:lnTo>
                <a:close/>
                <a:moveTo>
                  <a:pt x="47625" y="1045409"/>
                </a:moveTo>
                <a:lnTo>
                  <a:pt x="47625" y="1186523"/>
                </a:lnTo>
                <a:lnTo>
                  <a:pt x="242197" y="1381093"/>
                </a:lnTo>
                <a:lnTo>
                  <a:pt x="383309" y="1381093"/>
                </a:lnTo>
                <a:lnTo>
                  <a:pt x="315705" y="1313489"/>
                </a:lnTo>
                <a:lnTo>
                  <a:pt x="315705" y="1313489"/>
                </a:lnTo>
                <a:lnTo>
                  <a:pt x="215710" y="1213494"/>
                </a:lnTo>
                <a:close/>
                <a:moveTo>
                  <a:pt x="882658" y="929369"/>
                </a:moveTo>
                <a:lnTo>
                  <a:pt x="916328" y="963040"/>
                </a:lnTo>
                <a:lnTo>
                  <a:pt x="874657" y="1004736"/>
                </a:lnTo>
                <a:lnTo>
                  <a:pt x="840962" y="971065"/>
                </a:lnTo>
                <a:close/>
                <a:moveTo>
                  <a:pt x="382261" y="845977"/>
                </a:moveTo>
                <a:lnTo>
                  <a:pt x="415933" y="879650"/>
                </a:lnTo>
                <a:lnTo>
                  <a:pt x="374261" y="921344"/>
                </a:lnTo>
                <a:lnTo>
                  <a:pt x="340566" y="887673"/>
                </a:lnTo>
                <a:close/>
                <a:moveTo>
                  <a:pt x="774395" y="271014"/>
                </a:moveTo>
                <a:lnTo>
                  <a:pt x="57483" y="987924"/>
                </a:lnTo>
                <a:lnTo>
                  <a:pt x="148900" y="1079341"/>
                </a:lnTo>
                <a:lnTo>
                  <a:pt x="298871" y="929370"/>
                </a:lnTo>
                <a:lnTo>
                  <a:pt x="332541" y="963040"/>
                </a:lnTo>
                <a:lnTo>
                  <a:pt x="182571" y="1113012"/>
                </a:lnTo>
                <a:lnTo>
                  <a:pt x="251270" y="1181712"/>
                </a:lnTo>
                <a:lnTo>
                  <a:pt x="315705" y="1246147"/>
                </a:lnTo>
                <a:lnTo>
                  <a:pt x="1032605" y="529225"/>
                </a:lnTo>
                <a:lnTo>
                  <a:pt x="899493" y="396113"/>
                </a:lnTo>
                <a:lnTo>
                  <a:pt x="457628" y="837954"/>
                </a:lnTo>
                <a:lnTo>
                  <a:pt x="423957" y="804283"/>
                </a:lnTo>
                <a:lnTo>
                  <a:pt x="865824" y="362438"/>
                </a:lnTo>
                <a:close/>
                <a:moveTo>
                  <a:pt x="857798" y="187610"/>
                </a:moveTo>
                <a:lnTo>
                  <a:pt x="808066" y="237343"/>
                </a:lnTo>
                <a:lnTo>
                  <a:pt x="899493" y="328770"/>
                </a:lnTo>
                <a:lnTo>
                  <a:pt x="899493" y="328770"/>
                </a:lnTo>
                <a:lnTo>
                  <a:pt x="1099947" y="529225"/>
                </a:lnTo>
                <a:lnTo>
                  <a:pt x="1099947" y="529225"/>
                </a:lnTo>
                <a:lnTo>
                  <a:pt x="1191375" y="620653"/>
                </a:lnTo>
                <a:lnTo>
                  <a:pt x="1241108" y="570920"/>
                </a:lnTo>
                <a:close/>
                <a:moveTo>
                  <a:pt x="1024593" y="47625"/>
                </a:moveTo>
                <a:cubicBezTo>
                  <a:pt x="1008054" y="47625"/>
                  <a:pt x="991516" y="53925"/>
                  <a:pt x="978884" y="66524"/>
                </a:cubicBezTo>
                <a:lnTo>
                  <a:pt x="891468" y="153940"/>
                </a:lnTo>
                <a:lnTo>
                  <a:pt x="1274779" y="537250"/>
                </a:lnTo>
                <a:lnTo>
                  <a:pt x="1362194" y="449834"/>
                </a:lnTo>
                <a:cubicBezTo>
                  <a:pt x="1387406" y="424576"/>
                  <a:pt x="1387406" y="383675"/>
                  <a:pt x="1362194" y="358417"/>
                </a:cubicBezTo>
                <a:lnTo>
                  <a:pt x="1070301" y="66524"/>
                </a:lnTo>
                <a:cubicBezTo>
                  <a:pt x="1057670" y="53925"/>
                  <a:pt x="1041131" y="47625"/>
                  <a:pt x="1024593" y="47625"/>
                </a:cubicBezTo>
                <a:close/>
                <a:moveTo>
                  <a:pt x="1024569" y="0"/>
                </a:moveTo>
                <a:cubicBezTo>
                  <a:pt x="1053296" y="0"/>
                  <a:pt x="1082021" y="10951"/>
                  <a:pt x="1103948" y="32853"/>
                </a:cubicBezTo>
                <a:lnTo>
                  <a:pt x="1395840" y="324746"/>
                </a:lnTo>
                <a:cubicBezTo>
                  <a:pt x="1439605" y="368617"/>
                  <a:pt x="1439605" y="439634"/>
                  <a:pt x="1395840" y="483505"/>
                </a:cubicBezTo>
                <a:lnTo>
                  <a:pt x="1291737" y="587615"/>
                </a:lnTo>
                <a:lnTo>
                  <a:pt x="1291690" y="587727"/>
                </a:lnTo>
                <a:lnTo>
                  <a:pt x="1291577" y="587774"/>
                </a:lnTo>
                <a:lnTo>
                  <a:pt x="1208298" y="671058"/>
                </a:lnTo>
                <a:lnTo>
                  <a:pt x="1208273" y="671117"/>
                </a:lnTo>
                <a:lnTo>
                  <a:pt x="1208214" y="671142"/>
                </a:lnTo>
                <a:lnTo>
                  <a:pt x="958025" y="921344"/>
                </a:lnTo>
                <a:lnTo>
                  <a:pt x="924353" y="887674"/>
                </a:lnTo>
                <a:lnTo>
                  <a:pt x="1157716" y="654312"/>
                </a:lnTo>
                <a:lnTo>
                  <a:pt x="1066286" y="562888"/>
                </a:lnTo>
                <a:lnTo>
                  <a:pt x="349376" y="1279818"/>
                </a:lnTo>
                <a:lnTo>
                  <a:pt x="440794" y="1371236"/>
                </a:lnTo>
                <a:lnTo>
                  <a:pt x="799242" y="1012784"/>
                </a:lnTo>
                <a:lnTo>
                  <a:pt x="832913" y="1046457"/>
                </a:lnTo>
                <a:lnTo>
                  <a:pt x="457734" y="1421636"/>
                </a:lnTo>
                <a:lnTo>
                  <a:pt x="457703" y="1421711"/>
                </a:lnTo>
                <a:lnTo>
                  <a:pt x="456771" y="1422097"/>
                </a:lnTo>
                <a:lnTo>
                  <a:pt x="440794" y="1428718"/>
                </a:lnTo>
                <a:lnTo>
                  <a:pt x="23813" y="1428718"/>
                </a:lnTo>
                <a:cubicBezTo>
                  <a:pt x="10662" y="1428718"/>
                  <a:pt x="0" y="1418056"/>
                  <a:pt x="0" y="1404905"/>
                </a:cubicBezTo>
                <a:lnTo>
                  <a:pt x="0" y="987924"/>
                </a:lnTo>
                <a:lnTo>
                  <a:pt x="5763" y="974017"/>
                </a:lnTo>
                <a:lnTo>
                  <a:pt x="6976" y="971089"/>
                </a:lnTo>
                <a:lnTo>
                  <a:pt x="6978" y="971088"/>
                </a:lnTo>
                <a:lnTo>
                  <a:pt x="757542" y="220505"/>
                </a:lnTo>
                <a:lnTo>
                  <a:pt x="757546" y="220495"/>
                </a:lnTo>
                <a:lnTo>
                  <a:pt x="757556" y="220491"/>
                </a:lnTo>
                <a:lnTo>
                  <a:pt x="945189" y="32853"/>
                </a:lnTo>
                <a:cubicBezTo>
                  <a:pt x="967117" y="10951"/>
                  <a:pt x="995844" y="0"/>
                  <a:pt x="1024569" y="0"/>
                </a:cubicBezTo>
                <a:close/>
              </a:path>
            </a:pathLst>
          </a:custGeom>
          <a:solidFill>
            <a:srgbClr val="FFC000"/>
          </a:solidFill>
          <a:ln w="1860" cap="flat">
            <a:solidFill>
              <a:schemeClr val="accent4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E2DEF6A5-7BCC-4618-8AA5-9B8973D9E7C8}"/>
              </a:ext>
            </a:extLst>
          </p:cNvPr>
          <p:cNvSpPr/>
          <p:nvPr/>
        </p:nvSpPr>
        <p:spPr>
          <a:xfrm>
            <a:off x="2552920" y="4901063"/>
            <a:ext cx="926248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FFC000"/>
                </a:solidFill>
                <a:latin typeface="arial" panose="020B0604020202020204" pitchFamily="34" charset="0"/>
              </a:rPr>
              <a:t>Owing to limits on class quota set by Course Offering Units, please note that you will NOT be guaranteed a place for any minor course you wish to take. Successful enrolment on Minor courses is subject to limitations on course quota, class schedule, </a:t>
            </a:r>
            <a:r>
              <a:rPr lang="en-US" altLang="zh-CN" dirty="0" err="1">
                <a:solidFill>
                  <a:srgbClr val="FFC000"/>
                </a:solidFill>
                <a:latin typeface="arial" panose="020B0604020202020204" pitchFamily="34" charset="0"/>
              </a:rPr>
              <a:t>etc</a:t>
            </a:r>
            <a:endParaRPr lang="zh-CN" altLang="en-US" dirty="0">
              <a:solidFill>
                <a:srgbClr val="FFC000"/>
              </a:solidFill>
            </a:endParaRP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F493233C-2255-41ED-89BF-280650E25741}"/>
              </a:ext>
            </a:extLst>
          </p:cNvPr>
          <p:cNvGrpSpPr/>
          <p:nvPr/>
        </p:nvGrpSpPr>
        <p:grpSpPr>
          <a:xfrm>
            <a:off x="657925" y="1085208"/>
            <a:ext cx="10986646" cy="1311107"/>
            <a:chOff x="2940153" y="967361"/>
            <a:chExt cx="8628055" cy="1311107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103AD66C-FCAA-4DAB-ACD4-4DBBBE932ACD}"/>
                </a:ext>
              </a:extLst>
            </p:cNvPr>
            <p:cNvSpPr/>
            <p:nvPr/>
          </p:nvSpPr>
          <p:spPr>
            <a:xfrm>
              <a:off x="3019353" y="967361"/>
              <a:ext cx="8462080" cy="1138134"/>
            </a:xfrm>
            <a:prstGeom prst="rect">
              <a:avLst/>
            </a:prstGeom>
            <a:solidFill>
              <a:schemeClr val="tx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FFFF00"/>
                </a:highligh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8C82AD25-0712-4D8B-8416-A7BC8A5DDD79}"/>
                </a:ext>
              </a:extLst>
            </p:cNvPr>
            <p:cNvSpPr/>
            <p:nvPr/>
          </p:nvSpPr>
          <p:spPr>
            <a:xfrm>
              <a:off x="2940153" y="1262805"/>
              <a:ext cx="8628055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Fulfilling Minor Programme Requirements</a:t>
              </a:r>
              <a:endParaRPr lang="zh-CN" altLang="en-US" sz="3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endParaRPr>
            </a:p>
            <a:p>
              <a:endParaRPr lang="zh-CN" altLang="en-US" sz="30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44559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814281" y="1181892"/>
            <a:ext cx="10552966" cy="1104108"/>
          </a:xfrm>
          <a:prstGeom prst="rect">
            <a:avLst/>
          </a:prstGeom>
          <a:solidFill>
            <a:srgbClr val="98AE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083038" y="1508474"/>
            <a:ext cx="887102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altLang="zh-CN" sz="3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Double-counting NOT applicable</a:t>
            </a: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9782855"/>
              </p:ext>
            </p:extLst>
          </p:nvPr>
        </p:nvGraphicFramePr>
        <p:xfrm>
          <a:off x="100363" y="3140362"/>
          <a:ext cx="11980802" cy="32612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2644">
                  <a:extLst>
                    <a:ext uri="{9D8B030D-6E8A-4147-A177-3AD203B41FA5}">
                      <a16:colId xmlns:a16="http://schemas.microsoft.com/office/drawing/2014/main" val="2437086876"/>
                    </a:ext>
                  </a:extLst>
                </a:gridCol>
                <a:gridCol w="3368495">
                  <a:extLst>
                    <a:ext uri="{9D8B030D-6E8A-4147-A177-3AD203B41FA5}">
                      <a16:colId xmlns:a16="http://schemas.microsoft.com/office/drawing/2014/main" val="3107937313"/>
                    </a:ext>
                  </a:extLst>
                </a:gridCol>
                <a:gridCol w="2790599">
                  <a:extLst>
                    <a:ext uri="{9D8B030D-6E8A-4147-A177-3AD203B41FA5}">
                      <a16:colId xmlns:a16="http://schemas.microsoft.com/office/drawing/2014/main" val="468543619"/>
                    </a:ext>
                  </a:extLst>
                </a:gridCol>
                <a:gridCol w="4649064">
                  <a:extLst>
                    <a:ext uri="{9D8B030D-6E8A-4147-A177-3AD203B41FA5}">
                      <a16:colId xmlns:a16="http://schemas.microsoft.com/office/drawing/2014/main" val="200851606"/>
                    </a:ext>
                  </a:extLst>
                </a:gridCol>
              </a:tblGrid>
              <a:tr h="467764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Scenario</a:t>
                      </a:r>
                      <a:endParaRPr lang="zh-CN" alt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If a Course</a:t>
                      </a:r>
                      <a:r>
                        <a:rPr lang="en-US" altLang="zh-CN" sz="1800" baseline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is…</a:t>
                      </a:r>
                      <a:endParaRPr lang="zh-CN" altLang="en-US" sz="18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Counted Towards</a:t>
                      </a:r>
                      <a:endParaRPr lang="zh-CN" alt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Note</a:t>
                      </a:r>
                      <a:endParaRPr lang="zh-CN" alt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69056126"/>
                  </a:ext>
                </a:extLst>
              </a:tr>
              <a:tr h="104408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zh-CN" alt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Major Required, and listed under Minor Required/Elective</a:t>
                      </a:r>
                      <a:endParaRPr lang="zh-CN" alt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Major Programme</a:t>
                      </a:r>
                      <a:endParaRPr lang="zh-CN" altLang="en-US" sz="1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Units will not be counted towards Minor Programme. Must choose another Minor elective to fulfill Minor unit requirement.</a:t>
                      </a:r>
                      <a:endParaRPr lang="zh-CN" alt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14267018"/>
                  </a:ext>
                </a:extLst>
              </a:tr>
              <a:tr h="99015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zh-CN" alt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Minor Required, and listed under Major Elective</a:t>
                      </a:r>
                      <a:endParaRPr lang="zh-CN" alt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Minor Programme</a:t>
                      </a:r>
                      <a:endParaRPr lang="zh-CN" alt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Units will not be counted towards Major Programme. Must choose another Major elective to fulfill Major unit requirement.</a:t>
                      </a:r>
                      <a:endParaRPr lang="zh-CN" alt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54317835"/>
                  </a:ext>
                </a:extLst>
              </a:tr>
              <a:tr h="75929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zh-CN" alt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Minor Elective, and listed under Major Elective</a:t>
                      </a:r>
                      <a:endParaRPr lang="zh-CN" alt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Either Major Programme or Minor Programme</a:t>
                      </a:r>
                      <a:endParaRPr lang="zh-CN" alt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Course may be used to fulfill either </a:t>
                      </a:r>
                    </a:p>
                    <a:p>
                      <a:pPr algn="l"/>
                      <a:r>
                        <a:rPr lang="en-US" altLang="zh-CN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Minor or Major unit requirement.</a:t>
                      </a:r>
                      <a:endParaRPr lang="zh-CN" alt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39459583"/>
                  </a:ext>
                </a:extLst>
              </a:tr>
            </a:tbl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100363" y="2536056"/>
            <a:ext cx="118330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342900" indent="-342900">
              <a:buFont typeface="Wingdings" panose="05000000000000000000" pitchFamily="2" charset="2"/>
              <a:buChar char="n"/>
            </a:pPr>
            <a:r>
              <a:rPr lang="en-US" altLang="zh-CN" sz="2400" u="sng" dirty="0">
                <a:solidFill>
                  <a:srgbClr val="FFC000"/>
                </a:solidFill>
              </a:rPr>
              <a:t>A course cannot be double-counted as a Major and Minor course at the same time.</a:t>
            </a:r>
            <a:endParaRPr lang="zh-CN" altLang="en-US" sz="2400" u="sng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3373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717175" y="1054263"/>
            <a:ext cx="10841266" cy="1348278"/>
            <a:chOff x="3087045" y="1053365"/>
            <a:chExt cx="8516147" cy="1498893"/>
          </a:xfrm>
          <a:solidFill>
            <a:srgbClr val="98AEC1"/>
          </a:solidFill>
        </p:grpSpPr>
        <p:sp>
          <p:nvSpPr>
            <p:cNvPr id="6" name="矩形 5"/>
            <p:cNvSpPr/>
            <p:nvPr/>
          </p:nvSpPr>
          <p:spPr>
            <a:xfrm>
              <a:off x="3087045" y="1053365"/>
              <a:ext cx="8516147" cy="149889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087045" y="1444271"/>
              <a:ext cx="8450464" cy="615885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Application for Graduation with a Minor Programme</a:t>
              </a:r>
            </a:p>
          </p:txBody>
        </p:sp>
      </p:grpSp>
      <p:sp>
        <p:nvSpPr>
          <p:cNvPr id="3" name="矩形 2">
            <a:extLst>
              <a:ext uri="{FF2B5EF4-FFF2-40B4-BE49-F238E27FC236}">
                <a16:creationId xmlns:a16="http://schemas.microsoft.com/office/drawing/2014/main" id="{A0972E1F-5629-4038-B91B-AE90D29FD5FA}"/>
              </a:ext>
            </a:extLst>
          </p:cNvPr>
          <p:cNvSpPr/>
          <p:nvPr/>
        </p:nvSpPr>
        <p:spPr>
          <a:xfrm>
            <a:off x="1144547" y="2807021"/>
            <a:ext cx="1069782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000000"/>
                </a:solidFill>
                <a:latin typeface="arial" panose="020B0604020202020204" pitchFamily="34" charset="0"/>
              </a:rPr>
              <a:t>Students who have successfully accumulated </a:t>
            </a:r>
            <a:r>
              <a:rPr lang="en-US" altLang="zh-CN" b="1" dirty="0">
                <a:solidFill>
                  <a:srgbClr val="000000"/>
                </a:solidFill>
                <a:latin typeface="arial" panose="020B0604020202020204" pitchFamily="34" charset="0"/>
              </a:rPr>
              <a:t>15</a:t>
            </a:r>
            <a:r>
              <a:rPr lang="en-US" altLang="zh-CN" dirty="0">
                <a:solidFill>
                  <a:srgbClr val="000000"/>
                </a:solidFill>
                <a:latin typeface="arial" panose="020B0604020202020204" pitchFamily="34" charset="0"/>
              </a:rPr>
              <a:t> units required by the Minor </a:t>
            </a:r>
            <a:r>
              <a:rPr lang="en-US" altLang="zh-CN" dirty="0" err="1">
                <a:solidFill>
                  <a:srgbClr val="000000"/>
                </a:solidFill>
                <a:latin typeface="arial" panose="020B0604020202020204" pitchFamily="34" charset="0"/>
              </a:rPr>
              <a:t>Programme</a:t>
            </a:r>
            <a:r>
              <a:rPr lang="en-US" altLang="zh-CN" dirty="0">
                <a:solidFill>
                  <a:srgbClr val="000000"/>
                </a:solidFill>
                <a:latin typeface="arial" panose="020B0604020202020204" pitchFamily="34" charset="0"/>
              </a:rPr>
              <a:t> may apply for graduation with Minor in </a:t>
            </a:r>
            <a:r>
              <a:rPr lang="en-US" altLang="zh-CN" b="1" dirty="0">
                <a:solidFill>
                  <a:srgbClr val="000000"/>
                </a:solidFill>
                <a:latin typeface="arial" panose="020B0604020202020204" pitchFamily="34" charset="0"/>
              </a:rPr>
              <a:t>March of your final year</a:t>
            </a:r>
            <a:r>
              <a:rPr lang="en-US" altLang="zh-CN" dirty="0">
                <a:solidFill>
                  <a:srgbClr val="000000"/>
                </a:solidFill>
                <a:latin typeface="arial" panose="020B0604020202020204" pitchFamily="34" charset="0"/>
              </a:rPr>
              <a:t>. The Academic Registry will send e-mail to all final year students to invite application for graduation with a Minor </a:t>
            </a:r>
            <a:r>
              <a:rPr lang="en-US" altLang="zh-CN" dirty="0" err="1">
                <a:solidFill>
                  <a:srgbClr val="000000"/>
                </a:solidFill>
                <a:latin typeface="arial" panose="020B0604020202020204" pitchFamily="34" charset="0"/>
              </a:rPr>
              <a:t>Programme</a:t>
            </a:r>
            <a:r>
              <a:rPr lang="en-US" altLang="zh-CN" dirty="0">
                <a:solidFill>
                  <a:srgbClr val="000000"/>
                </a:solidFill>
                <a:latin typeface="arial" panose="020B0604020202020204" pitchFamily="34" charset="0"/>
              </a:rPr>
              <a:t> in due course.</a:t>
            </a:r>
            <a:endParaRPr lang="zh-CN" altLang="en-US" dirty="0">
              <a:solidFill>
                <a:srgbClr val="000000"/>
              </a:solidFill>
            </a:endParaRPr>
          </a:p>
        </p:txBody>
      </p:sp>
      <p:sp>
        <p:nvSpPr>
          <p:cNvPr id="13" name="箭头: V 形 12">
            <a:extLst>
              <a:ext uri="{FF2B5EF4-FFF2-40B4-BE49-F238E27FC236}">
                <a16:creationId xmlns:a16="http://schemas.microsoft.com/office/drawing/2014/main" id="{11326572-0CB2-40B0-AB0E-9BCA01465B8D}"/>
              </a:ext>
            </a:extLst>
          </p:cNvPr>
          <p:cNvSpPr/>
          <p:nvPr/>
        </p:nvSpPr>
        <p:spPr>
          <a:xfrm>
            <a:off x="378065" y="3060606"/>
            <a:ext cx="510988" cy="470647"/>
          </a:xfrm>
          <a:prstGeom prst="chevro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E31315D8-4833-441F-B316-24A9574CF195}"/>
              </a:ext>
            </a:extLst>
          </p:cNvPr>
          <p:cNvSpPr/>
          <p:nvPr/>
        </p:nvSpPr>
        <p:spPr>
          <a:xfrm>
            <a:off x="1054820" y="4361800"/>
            <a:ext cx="101659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121212"/>
                </a:solidFill>
                <a:latin typeface="arial" panose="020B0604020202020204" pitchFamily="34" charset="0"/>
              </a:rPr>
              <a:t>No prior declaration of intention to take a minor is needed with immediate effect. On the other hand, you are invited to keep us posted of your intention from time to time by filling in </a:t>
            </a:r>
            <a:r>
              <a:rPr lang="en-US" altLang="zh-CN" b="1" dirty="0">
                <a:solidFill>
                  <a:srgbClr val="121212"/>
                </a:solidFill>
                <a:latin typeface="arial" panose="020B0604020202020204" pitchFamily="34" charset="0"/>
              </a:rPr>
              <a:t>“Survey about your Intention to Take a Minor Programme” </a:t>
            </a:r>
            <a:r>
              <a:rPr lang="en-US" altLang="zh-CN" dirty="0">
                <a:solidFill>
                  <a:srgbClr val="121212"/>
                </a:solidFill>
                <a:latin typeface="arial" panose="020B0604020202020204" pitchFamily="34" charset="0"/>
              </a:rPr>
              <a:t>(</a:t>
            </a:r>
            <a:r>
              <a:rPr lang="en-US" altLang="zh-CN" dirty="0">
                <a:solidFill>
                  <a:srgbClr val="121212"/>
                </a:solidFill>
                <a:latin typeface="arial" panose="020B0604020202020204" pitchFamily="34" charset="0"/>
                <a:hlinkClick r:id="rId2"/>
              </a:rPr>
              <a:t>https://mis.bnbu.edu.cn/survey/index.do</a:t>
            </a:r>
            <a:r>
              <a:rPr lang="en-US" altLang="zh-CN" dirty="0">
                <a:solidFill>
                  <a:srgbClr val="121212"/>
                </a:solidFill>
                <a:latin typeface="arial" panose="020B0604020202020204" pitchFamily="34" charset="0"/>
              </a:rPr>
              <a:t>) so that the academic departments can take it as a reference for planning and adjusting course offerings</a:t>
            </a:r>
            <a:endParaRPr lang="zh-CN" altLang="en-US" dirty="0"/>
          </a:p>
        </p:txBody>
      </p:sp>
      <p:sp>
        <p:nvSpPr>
          <p:cNvPr id="16" name="箭头: V 形 15">
            <a:extLst>
              <a:ext uri="{FF2B5EF4-FFF2-40B4-BE49-F238E27FC236}">
                <a16:creationId xmlns:a16="http://schemas.microsoft.com/office/drawing/2014/main" id="{BB9A740B-77F3-45CA-B3D6-DACB3A58483A}"/>
              </a:ext>
            </a:extLst>
          </p:cNvPr>
          <p:cNvSpPr/>
          <p:nvPr/>
        </p:nvSpPr>
        <p:spPr>
          <a:xfrm>
            <a:off x="378065" y="4583204"/>
            <a:ext cx="510988" cy="470647"/>
          </a:xfrm>
          <a:prstGeom prst="chevro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6719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057A69A8-EDE2-4C59-95C2-AAF6DE79A6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8790" y="1545566"/>
            <a:ext cx="4333754" cy="470647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47675" y="232010"/>
            <a:ext cx="10758028" cy="1227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200000"/>
              </a:lnSpc>
            </a:pPr>
            <a:r>
              <a:rPr lang="en-US" altLang="zh-CN" sz="2000" dirty="0">
                <a:solidFill>
                  <a:srgbClr val="2359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Share your intention with us: complete the Survey via MIS Survey system.</a:t>
            </a:r>
          </a:p>
          <a:p>
            <a:pPr lvl="0">
              <a:lnSpc>
                <a:spcPct val="200000"/>
              </a:lnSpc>
            </a:pPr>
            <a:r>
              <a:rPr lang="en-US" altLang="zh-CN" sz="2000" dirty="0">
                <a:solidFill>
                  <a:srgbClr val="2359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Link: </a:t>
            </a:r>
            <a:r>
              <a:rPr lang="en-US" altLang="zh-CN" sz="2000" u="sng" dirty="0">
                <a:solidFill>
                  <a:srgbClr val="2359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https://mis.bnbu.edu.cn/survey/index.do</a:t>
            </a:r>
            <a:endParaRPr lang="en-US" altLang="zh-CN" sz="2000" dirty="0">
              <a:solidFill>
                <a:srgbClr val="23598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410" y="1631156"/>
            <a:ext cx="5641590" cy="3814907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58790" y="1118508"/>
            <a:ext cx="5331736" cy="427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144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675368" y="1143019"/>
            <a:ext cx="10841266" cy="1348278"/>
            <a:chOff x="3054204" y="1152036"/>
            <a:chExt cx="8516147" cy="1498893"/>
          </a:xfrm>
          <a:solidFill>
            <a:srgbClr val="98AEC1"/>
          </a:solidFill>
        </p:grpSpPr>
        <p:sp>
          <p:nvSpPr>
            <p:cNvPr id="6" name="矩形 5"/>
            <p:cNvSpPr/>
            <p:nvPr/>
          </p:nvSpPr>
          <p:spPr>
            <a:xfrm>
              <a:off x="3054204" y="1152036"/>
              <a:ext cx="8516147" cy="149889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295939" y="1576432"/>
              <a:ext cx="6840265" cy="650100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r>
                <a:rPr lang="en-US" altLang="zh-CN" sz="3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GPA Requirement for Minor </a:t>
              </a:r>
              <a:r>
                <a:rPr lang="en-US" altLang="zh-CN" sz="32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Programme</a:t>
              </a:r>
              <a:endParaRPr lang="en-US" altLang="zh-CN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" name="矩形 2">
            <a:extLst>
              <a:ext uri="{FF2B5EF4-FFF2-40B4-BE49-F238E27FC236}">
                <a16:creationId xmlns:a16="http://schemas.microsoft.com/office/drawing/2014/main" id="{A0972E1F-5629-4038-B91B-AE90D29FD5FA}"/>
              </a:ext>
            </a:extLst>
          </p:cNvPr>
          <p:cNvSpPr/>
          <p:nvPr/>
        </p:nvSpPr>
        <p:spPr>
          <a:xfrm>
            <a:off x="675366" y="2350767"/>
            <a:ext cx="10841266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CN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en-US" altLang="zh-CN" dirty="0">
                <a:solidFill>
                  <a:srgbClr val="000000"/>
                </a:solidFill>
              </a:rPr>
              <a:t>There is GPA requirement for the minor </a:t>
            </a:r>
            <a:r>
              <a:rPr lang="en-US" altLang="zh-CN" dirty="0" err="1">
                <a:solidFill>
                  <a:srgbClr val="000000"/>
                </a:solidFill>
              </a:rPr>
              <a:t>programme</a:t>
            </a:r>
            <a:r>
              <a:rPr lang="en-US" altLang="zh-CN" dirty="0">
                <a:solidFill>
                  <a:srgbClr val="000000"/>
                </a:solidFill>
              </a:rPr>
              <a:t>. A student, in order to graduate with a minor, has to:</a:t>
            </a:r>
          </a:p>
          <a:p>
            <a:endParaRPr lang="en-US" altLang="zh-CN" dirty="0">
              <a:solidFill>
                <a:srgbClr val="000000"/>
              </a:solidFill>
            </a:endParaRPr>
          </a:p>
          <a:p>
            <a:r>
              <a:rPr lang="en-US" altLang="zh-CN" sz="2400" dirty="0">
                <a:solidFill>
                  <a:srgbClr val="000000"/>
                </a:solidFill>
                <a:sym typeface="Wingdings" panose="05000000000000000000" pitchFamily="2" charset="2"/>
              </a:rPr>
              <a:t></a:t>
            </a:r>
            <a:r>
              <a:rPr lang="en-US" altLang="zh-CN" sz="2800" dirty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en-US" altLang="zh-CN" dirty="0">
                <a:solidFill>
                  <a:srgbClr val="000000"/>
                </a:solidFill>
              </a:rPr>
              <a:t>fulfil all University general requirements; and</a:t>
            </a:r>
          </a:p>
          <a:p>
            <a:endParaRPr lang="en-US" altLang="zh-CN" dirty="0">
              <a:solidFill>
                <a:srgbClr val="000000"/>
              </a:solidFill>
            </a:endParaRPr>
          </a:p>
          <a:p>
            <a:r>
              <a:rPr lang="en-US" altLang="zh-CN" sz="2400" dirty="0">
                <a:solidFill>
                  <a:srgbClr val="000000"/>
                </a:solidFill>
                <a:sym typeface="Wingdings" panose="05000000000000000000" pitchFamily="2" charset="2"/>
              </a:rPr>
              <a:t></a:t>
            </a:r>
            <a:r>
              <a:rPr lang="en-US" altLang="zh-CN" sz="2800" dirty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en-US" altLang="zh-CN" dirty="0">
                <a:solidFill>
                  <a:srgbClr val="000000"/>
                </a:solidFill>
              </a:rPr>
              <a:t>pass all courses required in the major and minor </a:t>
            </a:r>
            <a:r>
              <a:rPr lang="en-US" altLang="zh-CN" dirty="0" err="1">
                <a:solidFill>
                  <a:srgbClr val="000000"/>
                </a:solidFill>
              </a:rPr>
              <a:t>programmes</a:t>
            </a:r>
            <a:r>
              <a:rPr lang="en-US" altLang="zh-CN" dirty="0">
                <a:solidFill>
                  <a:srgbClr val="000000"/>
                </a:solidFill>
              </a:rPr>
              <a:t>; and</a:t>
            </a:r>
          </a:p>
          <a:p>
            <a:endParaRPr lang="en-US" altLang="zh-CN" dirty="0">
              <a:solidFill>
                <a:srgbClr val="000000"/>
              </a:solidFill>
            </a:endParaRPr>
          </a:p>
          <a:p>
            <a:r>
              <a:rPr lang="en-US" altLang="zh-CN" sz="2400" dirty="0">
                <a:solidFill>
                  <a:srgbClr val="000000"/>
                </a:solidFill>
                <a:sym typeface="Wingdings" panose="05000000000000000000" pitchFamily="2" charset="2"/>
              </a:rPr>
              <a:t></a:t>
            </a:r>
            <a:r>
              <a:rPr lang="en-US" altLang="zh-CN" sz="2800" dirty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en-US" altLang="zh-CN" dirty="0">
                <a:solidFill>
                  <a:srgbClr val="000000"/>
                </a:solidFill>
              </a:rPr>
              <a:t>attain a minimum </a:t>
            </a:r>
            <a:r>
              <a:rPr lang="en-US" altLang="zh-CN" dirty="0" err="1">
                <a:solidFill>
                  <a:srgbClr val="000000"/>
                </a:solidFill>
              </a:rPr>
              <a:t>cGPA</a:t>
            </a:r>
            <a:r>
              <a:rPr lang="en-US" altLang="zh-CN" dirty="0">
                <a:solidFill>
                  <a:srgbClr val="000000"/>
                </a:solidFill>
              </a:rPr>
              <a:t> of 2.0 for all the courses attempted for the minor </a:t>
            </a:r>
            <a:r>
              <a:rPr lang="en-US" altLang="zh-CN" dirty="0" err="1">
                <a:solidFill>
                  <a:srgbClr val="000000"/>
                </a:solidFill>
              </a:rPr>
              <a:t>programme</a:t>
            </a:r>
            <a:r>
              <a:rPr lang="en-US" altLang="zh-CN" dirty="0">
                <a:solidFill>
                  <a:srgbClr val="000000"/>
                </a:solidFill>
              </a:rPr>
              <a:t>; and</a:t>
            </a:r>
          </a:p>
          <a:p>
            <a:endParaRPr lang="en-US" altLang="zh-CN" dirty="0">
              <a:solidFill>
                <a:srgbClr val="000000"/>
              </a:solidFill>
            </a:endParaRPr>
          </a:p>
          <a:p>
            <a:r>
              <a:rPr lang="en-US" altLang="zh-CN" sz="2400" dirty="0">
                <a:solidFill>
                  <a:srgbClr val="000000"/>
                </a:solidFill>
                <a:sym typeface="Wingdings" panose="05000000000000000000" pitchFamily="2" charset="2"/>
              </a:rPr>
              <a:t></a:t>
            </a:r>
            <a:r>
              <a:rPr lang="en-US" altLang="zh-CN" sz="2800" dirty="0">
                <a:solidFill>
                  <a:srgbClr val="000000"/>
                </a:solidFill>
                <a:sym typeface="Wingdings" panose="05000000000000000000" pitchFamily="2" charset="2"/>
              </a:rPr>
              <a:t> </a:t>
            </a:r>
            <a:r>
              <a:rPr lang="en-US" altLang="zh-CN" dirty="0">
                <a:solidFill>
                  <a:srgbClr val="000000"/>
                </a:solidFill>
              </a:rPr>
              <a:t>attain a minimum </a:t>
            </a:r>
            <a:r>
              <a:rPr lang="en-US" altLang="zh-CN" dirty="0" err="1">
                <a:solidFill>
                  <a:srgbClr val="000000"/>
                </a:solidFill>
              </a:rPr>
              <a:t>cGPA</a:t>
            </a:r>
            <a:r>
              <a:rPr lang="en-US" altLang="zh-CN" dirty="0">
                <a:solidFill>
                  <a:srgbClr val="000000"/>
                </a:solidFill>
              </a:rPr>
              <a:t> of 2.0 for all the courses attempted.</a:t>
            </a:r>
            <a:endParaRPr lang="zh-CN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7894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0161729"/>
              </p:ext>
            </p:extLst>
          </p:nvPr>
        </p:nvGraphicFramePr>
        <p:xfrm>
          <a:off x="628075" y="2623128"/>
          <a:ext cx="11096530" cy="35490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5768">
                  <a:extLst>
                    <a:ext uri="{9D8B030D-6E8A-4147-A177-3AD203B41FA5}">
                      <a16:colId xmlns:a16="http://schemas.microsoft.com/office/drawing/2014/main" val="2714889397"/>
                    </a:ext>
                  </a:extLst>
                </a:gridCol>
                <a:gridCol w="1800319">
                  <a:extLst>
                    <a:ext uri="{9D8B030D-6E8A-4147-A177-3AD203B41FA5}">
                      <a16:colId xmlns:a16="http://schemas.microsoft.com/office/drawing/2014/main" val="2729384095"/>
                    </a:ext>
                  </a:extLst>
                </a:gridCol>
                <a:gridCol w="1656350">
                  <a:extLst>
                    <a:ext uri="{9D8B030D-6E8A-4147-A177-3AD203B41FA5}">
                      <a16:colId xmlns:a16="http://schemas.microsoft.com/office/drawing/2014/main" val="569853666"/>
                    </a:ext>
                  </a:extLst>
                </a:gridCol>
                <a:gridCol w="1702103">
                  <a:extLst>
                    <a:ext uri="{9D8B030D-6E8A-4147-A177-3AD203B41FA5}">
                      <a16:colId xmlns:a16="http://schemas.microsoft.com/office/drawing/2014/main" val="3924151122"/>
                    </a:ext>
                  </a:extLst>
                </a:gridCol>
                <a:gridCol w="4191990">
                  <a:extLst>
                    <a:ext uri="{9D8B030D-6E8A-4147-A177-3AD203B41FA5}">
                      <a16:colId xmlns:a16="http://schemas.microsoft.com/office/drawing/2014/main" val="3761355512"/>
                    </a:ext>
                  </a:extLst>
                </a:gridCol>
              </a:tblGrid>
              <a:tr h="109912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Major Requirements Met</a:t>
                      </a:r>
                      <a:endParaRPr lang="zh-CN" alt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Minor Requirements Met</a:t>
                      </a:r>
                      <a:endParaRPr lang="zh-CN" alt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Outcome</a:t>
                      </a:r>
                      <a:endParaRPr lang="zh-CN" alt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Study Period Extension</a:t>
                      </a:r>
                      <a:endParaRPr lang="zh-CN" alt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Example Scenario</a:t>
                      </a:r>
                      <a:endParaRPr lang="zh-CN" alt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0691291"/>
                  </a:ext>
                </a:extLst>
              </a:tr>
              <a:tr h="135084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  <a:endParaRPr lang="zh-CN" alt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  <a:endParaRPr lang="zh-CN" alt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Major degree  only</a:t>
                      </a:r>
                      <a:endParaRPr lang="zh-CN" alt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Not allowed</a:t>
                      </a:r>
                      <a:endParaRPr lang="zh-CN" alt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Student completes all major courses but falls short on minor courses, thus can only graduate with a major degree and no extension is granted.</a:t>
                      </a:r>
                      <a:endParaRPr lang="zh-CN" alt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3120757"/>
                  </a:ext>
                </a:extLst>
              </a:tr>
              <a:tr h="109912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  <a:endParaRPr lang="zh-CN" alt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  <a:endParaRPr lang="zh-CN" alt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Cannot graduate with Minor only</a:t>
                      </a:r>
                      <a:endParaRPr lang="zh-CN" alt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--</a:t>
                      </a:r>
                      <a:endParaRPr lang="zh-CN" alt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Student completes minor courses but fails to complete major courses;</a:t>
                      </a:r>
                      <a:r>
                        <a:rPr lang="en-US" altLang="zh-CN" sz="16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student has to meet major programme requirement.</a:t>
                      </a:r>
                      <a:endParaRPr lang="zh-CN" altLang="en-US" sz="16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540703"/>
                  </a:ext>
                </a:extLst>
              </a:tr>
            </a:tbl>
          </a:graphicData>
        </a:graphic>
      </p:graphicFrame>
      <p:grpSp>
        <p:nvGrpSpPr>
          <p:cNvPr id="12" name="组合 11"/>
          <p:cNvGrpSpPr/>
          <p:nvPr/>
        </p:nvGrpSpPr>
        <p:grpSpPr>
          <a:xfrm>
            <a:off x="836013" y="1133357"/>
            <a:ext cx="10888592" cy="1112624"/>
            <a:chOff x="3072665" y="1155649"/>
            <a:chExt cx="8546449" cy="1155326"/>
          </a:xfrm>
          <a:solidFill>
            <a:srgbClr val="98AEC0"/>
          </a:solidFill>
        </p:grpSpPr>
        <p:sp>
          <p:nvSpPr>
            <p:cNvPr id="14" name="矩形 13"/>
            <p:cNvSpPr/>
            <p:nvPr/>
          </p:nvSpPr>
          <p:spPr>
            <a:xfrm>
              <a:off x="3072665" y="1155649"/>
              <a:ext cx="8546449" cy="115532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3178222" y="1445682"/>
              <a:ext cx="8335336" cy="575260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Eligibility for Graduation with a Minor Programme</a:t>
              </a:r>
              <a:endParaRPr lang="zh-CN" altLang="en-US" sz="3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05906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809224" y="1059639"/>
            <a:ext cx="10554856" cy="1104158"/>
            <a:chOff x="3125689" y="826536"/>
            <a:chExt cx="8553040" cy="1390783"/>
          </a:xfrm>
          <a:solidFill>
            <a:srgbClr val="98AEC0"/>
          </a:solidFill>
        </p:grpSpPr>
        <p:sp>
          <p:nvSpPr>
            <p:cNvPr id="6" name="矩形 5"/>
            <p:cNvSpPr/>
            <p:nvPr/>
          </p:nvSpPr>
          <p:spPr>
            <a:xfrm>
              <a:off x="3125689" y="826536"/>
              <a:ext cx="8553040" cy="139078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286668" y="1191038"/>
              <a:ext cx="8085042" cy="564120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3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Indication of Completion of Minor Programme</a:t>
              </a: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" t="12953" r="-250" b="588"/>
          <a:stretch/>
        </p:blipFill>
        <p:spPr>
          <a:xfrm>
            <a:off x="554647" y="3517885"/>
            <a:ext cx="11082706" cy="2716051"/>
          </a:xfrm>
          <a:prstGeom prst="rect">
            <a:avLst/>
          </a:prstGeom>
        </p:spPr>
      </p:pic>
      <p:sp>
        <p:nvSpPr>
          <p:cNvPr id="8" name="标题 1"/>
          <p:cNvSpPr txBox="1"/>
          <p:nvPr/>
        </p:nvSpPr>
        <p:spPr>
          <a:xfrm rot="13504839">
            <a:off x="579148" y="2159387"/>
            <a:ext cx="1216050" cy="1204934"/>
          </a:xfrm>
          <a:custGeom>
            <a:avLst/>
            <a:gdLst>
              <a:gd name="connsiteX0" fmla="*/ 47625 w 1428663"/>
              <a:gd name="connsiteY0" fmla="*/ 1253863 h 1428718"/>
              <a:gd name="connsiteX1" fmla="*/ 47625 w 1428663"/>
              <a:gd name="connsiteY1" fmla="*/ 1381093 h 1428718"/>
              <a:gd name="connsiteX2" fmla="*/ 174854 w 1428663"/>
              <a:gd name="connsiteY2" fmla="*/ 1381093 h 1428718"/>
              <a:gd name="connsiteX3" fmla="*/ 47625 w 1428663"/>
              <a:gd name="connsiteY3" fmla="*/ 1045409 h 1428718"/>
              <a:gd name="connsiteX4" fmla="*/ 47625 w 1428663"/>
              <a:gd name="connsiteY4" fmla="*/ 1186523 h 1428718"/>
              <a:gd name="connsiteX5" fmla="*/ 242197 w 1428663"/>
              <a:gd name="connsiteY5" fmla="*/ 1381093 h 1428718"/>
              <a:gd name="connsiteX6" fmla="*/ 383309 w 1428663"/>
              <a:gd name="connsiteY6" fmla="*/ 1381093 h 1428718"/>
              <a:gd name="connsiteX7" fmla="*/ 315705 w 1428663"/>
              <a:gd name="connsiteY7" fmla="*/ 1313489 h 1428718"/>
              <a:gd name="connsiteX8" fmla="*/ 315705 w 1428663"/>
              <a:gd name="connsiteY8" fmla="*/ 1313489 h 1428718"/>
              <a:gd name="connsiteX9" fmla="*/ 215710 w 1428663"/>
              <a:gd name="connsiteY9" fmla="*/ 1213494 h 1428718"/>
              <a:gd name="connsiteX10" fmla="*/ 882658 w 1428663"/>
              <a:gd name="connsiteY10" fmla="*/ 929369 h 1428718"/>
              <a:gd name="connsiteX11" fmla="*/ 916328 w 1428663"/>
              <a:gd name="connsiteY11" fmla="*/ 963040 h 1428718"/>
              <a:gd name="connsiteX12" fmla="*/ 874657 w 1428663"/>
              <a:gd name="connsiteY12" fmla="*/ 1004736 h 1428718"/>
              <a:gd name="connsiteX13" fmla="*/ 840962 w 1428663"/>
              <a:gd name="connsiteY13" fmla="*/ 971065 h 1428718"/>
              <a:gd name="connsiteX14" fmla="*/ 382261 w 1428663"/>
              <a:gd name="connsiteY14" fmla="*/ 845977 h 1428718"/>
              <a:gd name="connsiteX15" fmla="*/ 415933 w 1428663"/>
              <a:gd name="connsiteY15" fmla="*/ 879650 h 1428718"/>
              <a:gd name="connsiteX16" fmla="*/ 374261 w 1428663"/>
              <a:gd name="connsiteY16" fmla="*/ 921344 h 1428718"/>
              <a:gd name="connsiteX17" fmla="*/ 340566 w 1428663"/>
              <a:gd name="connsiteY17" fmla="*/ 887673 h 1428718"/>
              <a:gd name="connsiteX18" fmla="*/ 774395 w 1428663"/>
              <a:gd name="connsiteY18" fmla="*/ 271014 h 1428718"/>
              <a:gd name="connsiteX19" fmla="*/ 57483 w 1428663"/>
              <a:gd name="connsiteY19" fmla="*/ 987924 h 1428718"/>
              <a:gd name="connsiteX20" fmla="*/ 148900 w 1428663"/>
              <a:gd name="connsiteY20" fmla="*/ 1079341 h 1428718"/>
              <a:gd name="connsiteX21" fmla="*/ 298871 w 1428663"/>
              <a:gd name="connsiteY21" fmla="*/ 929370 h 1428718"/>
              <a:gd name="connsiteX22" fmla="*/ 332541 w 1428663"/>
              <a:gd name="connsiteY22" fmla="*/ 963040 h 1428718"/>
              <a:gd name="connsiteX23" fmla="*/ 182571 w 1428663"/>
              <a:gd name="connsiteY23" fmla="*/ 1113012 h 1428718"/>
              <a:gd name="connsiteX24" fmla="*/ 251270 w 1428663"/>
              <a:gd name="connsiteY24" fmla="*/ 1181712 h 1428718"/>
              <a:gd name="connsiteX25" fmla="*/ 315705 w 1428663"/>
              <a:gd name="connsiteY25" fmla="*/ 1246147 h 1428718"/>
              <a:gd name="connsiteX26" fmla="*/ 1032605 w 1428663"/>
              <a:gd name="connsiteY26" fmla="*/ 529225 h 1428718"/>
              <a:gd name="connsiteX27" fmla="*/ 899493 w 1428663"/>
              <a:gd name="connsiteY27" fmla="*/ 396113 h 1428718"/>
              <a:gd name="connsiteX28" fmla="*/ 457628 w 1428663"/>
              <a:gd name="connsiteY28" fmla="*/ 837954 h 1428718"/>
              <a:gd name="connsiteX29" fmla="*/ 423957 w 1428663"/>
              <a:gd name="connsiteY29" fmla="*/ 804283 h 1428718"/>
              <a:gd name="connsiteX30" fmla="*/ 865824 w 1428663"/>
              <a:gd name="connsiteY30" fmla="*/ 362438 h 1428718"/>
              <a:gd name="connsiteX31" fmla="*/ 857798 w 1428663"/>
              <a:gd name="connsiteY31" fmla="*/ 187610 h 1428718"/>
              <a:gd name="connsiteX32" fmla="*/ 808066 w 1428663"/>
              <a:gd name="connsiteY32" fmla="*/ 237343 h 1428718"/>
              <a:gd name="connsiteX33" fmla="*/ 899493 w 1428663"/>
              <a:gd name="connsiteY33" fmla="*/ 328770 h 1428718"/>
              <a:gd name="connsiteX34" fmla="*/ 899493 w 1428663"/>
              <a:gd name="connsiteY34" fmla="*/ 328770 h 1428718"/>
              <a:gd name="connsiteX35" fmla="*/ 1099947 w 1428663"/>
              <a:gd name="connsiteY35" fmla="*/ 529225 h 1428718"/>
              <a:gd name="connsiteX36" fmla="*/ 1099947 w 1428663"/>
              <a:gd name="connsiteY36" fmla="*/ 529225 h 1428718"/>
              <a:gd name="connsiteX37" fmla="*/ 1191375 w 1428663"/>
              <a:gd name="connsiteY37" fmla="*/ 620653 h 1428718"/>
              <a:gd name="connsiteX38" fmla="*/ 1241108 w 1428663"/>
              <a:gd name="connsiteY38" fmla="*/ 570920 h 1428718"/>
              <a:gd name="connsiteX39" fmla="*/ 1024593 w 1428663"/>
              <a:gd name="connsiteY39" fmla="*/ 47625 h 1428718"/>
              <a:gd name="connsiteX40" fmla="*/ 978884 w 1428663"/>
              <a:gd name="connsiteY40" fmla="*/ 66524 h 1428718"/>
              <a:gd name="connsiteX41" fmla="*/ 891468 w 1428663"/>
              <a:gd name="connsiteY41" fmla="*/ 153940 h 1428718"/>
              <a:gd name="connsiteX42" fmla="*/ 1274779 w 1428663"/>
              <a:gd name="connsiteY42" fmla="*/ 537250 h 1428718"/>
              <a:gd name="connsiteX43" fmla="*/ 1362194 w 1428663"/>
              <a:gd name="connsiteY43" fmla="*/ 449834 h 1428718"/>
              <a:gd name="connsiteX44" fmla="*/ 1362194 w 1428663"/>
              <a:gd name="connsiteY44" fmla="*/ 358417 h 1428718"/>
              <a:gd name="connsiteX45" fmla="*/ 1070301 w 1428663"/>
              <a:gd name="connsiteY45" fmla="*/ 66524 h 1428718"/>
              <a:gd name="connsiteX46" fmla="*/ 1024593 w 1428663"/>
              <a:gd name="connsiteY46" fmla="*/ 47625 h 1428718"/>
              <a:gd name="connsiteX47" fmla="*/ 1024569 w 1428663"/>
              <a:gd name="connsiteY47" fmla="*/ 0 h 1428718"/>
              <a:gd name="connsiteX48" fmla="*/ 1103948 w 1428663"/>
              <a:gd name="connsiteY48" fmla="*/ 32853 h 1428718"/>
              <a:gd name="connsiteX49" fmla="*/ 1395840 w 1428663"/>
              <a:gd name="connsiteY49" fmla="*/ 324746 h 1428718"/>
              <a:gd name="connsiteX50" fmla="*/ 1395840 w 1428663"/>
              <a:gd name="connsiteY50" fmla="*/ 483505 h 1428718"/>
              <a:gd name="connsiteX51" fmla="*/ 1291737 w 1428663"/>
              <a:gd name="connsiteY51" fmla="*/ 587615 h 1428718"/>
              <a:gd name="connsiteX52" fmla="*/ 1291690 w 1428663"/>
              <a:gd name="connsiteY52" fmla="*/ 587727 h 1428718"/>
              <a:gd name="connsiteX53" fmla="*/ 1291577 w 1428663"/>
              <a:gd name="connsiteY53" fmla="*/ 587774 h 1428718"/>
              <a:gd name="connsiteX54" fmla="*/ 1208298 w 1428663"/>
              <a:gd name="connsiteY54" fmla="*/ 671058 h 1428718"/>
              <a:gd name="connsiteX55" fmla="*/ 1208273 w 1428663"/>
              <a:gd name="connsiteY55" fmla="*/ 671117 h 1428718"/>
              <a:gd name="connsiteX56" fmla="*/ 1208214 w 1428663"/>
              <a:gd name="connsiteY56" fmla="*/ 671142 h 1428718"/>
              <a:gd name="connsiteX57" fmla="*/ 958025 w 1428663"/>
              <a:gd name="connsiteY57" fmla="*/ 921344 h 1428718"/>
              <a:gd name="connsiteX58" fmla="*/ 924353 w 1428663"/>
              <a:gd name="connsiteY58" fmla="*/ 887674 h 1428718"/>
              <a:gd name="connsiteX59" fmla="*/ 1157716 w 1428663"/>
              <a:gd name="connsiteY59" fmla="*/ 654312 h 1428718"/>
              <a:gd name="connsiteX60" fmla="*/ 1066286 w 1428663"/>
              <a:gd name="connsiteY60" fmla="*/ 562888 h 1428718"/>
              <a:gd name="connsiteX61" fmla="*/ 349376 w 1428663"/>
              <a:gd name="connsiteY61" fmla="*/ 1279818 h 1428718"/>
              <a:gd name="connsiteX62" fmla="*/ 440794 w 1428663"/>
              <a:gd name="connsiteY62" fmla="*/ 1371236 h 1428718"/>
              <a:gd name="connsiteX63" fmla="*/ 799242 w 1428663"/>
              <a:gd name="connsiteY63" fmla="*/ 1012784 h 1428718"/>
              <a:gd name="connsiteX64" fmla="*/ 832913 w 1428663"/>
              <a:gd name="connsiteY64" fmla="*/ 1046457 h 1428718"/>
              <a:gd name="connsiteX65" fmla="*/ 457734 w 1428663"/>
              <a:gd name="connsiteY65" fmla="*/ 1421636 h 1428718"/>
              <a:gd name="connsiteX66" fmla="*/ 457703 w 1428663"/>
              <a:gd name="connsiteY66" fmla="*/ 1421711 h 1428718"/>
              <a:gd name="connsiteX67" fmla="*/ 456771 w 1428663"/>
              <a:gd name="connsiteY67" fmla="*/ 1422097 h 1428718"/>
              <a:gd name="connsiteX68" fmla="*/ 440794 w 1428663"/>
              <a:gd name="connsiteY68" fmla="*/ 1428718 h 1428718"/>
              <a:gd name="connsiteX69" fmla="*/ 23813 w 1428663"/>
              <a:gd name="connsiteY69" fmla="*/ 1428718 h 1428718"/>
              <a:gd name="connsiteX70" fmla="*/ 0 w 1428663"/>
              <a:gd name="connsiteY70" fmla="*/ 1404905 h 1428718"/>
              <a:gd name="connsiteX71" fmla="*/ 0 w 1428663"/>
              <a:gd name="connsiteY71" fmla="*/ 987924 h 1428718"/>
              <a:gd name="connsiteX72" fmla="*/ 5763 w 1428663"/>
              <a:gd name="connsiteY72" fmla="*/ 974017 h 1428718"/>
              <a:gd name="connsiteX73" fmla="*/ 6976 w 1428663"/>
              <a:gd name="connsiteY73" fmla="*/ 971089 h 1428718"/>
              <a:gd name="connsiteX74" fmla="*/ 6978 w 1428663"/>
              <a:gd name="connsiteY74" fmla="*/ 971088 h 1428718"/>
              <a:gd name="connsiteX75" fmla="*/ 757542 w 1428663"/>
              <a:gd name="connsiteY75" fmla="*/ 220505 h 1428718"/>
              <a:gd name="connsiteX76" fmla="*/ 757546 w 1428663"/>
              <a:gd name="connsiteY76" fmla="*/ 220495 h 1428718"/>
              <a:gd name="connsiteX77" fmla="*/ 757556 w 1428663"/>
              <a:gd name="connsiteY77" fmla="*/ 220491 h 1428718"/>
              <a:gd name="connsiteX78" fmla="*/ 945189 w 1428663"/>
              <a:gd name="connsiteY78" fmla="*/ 32853 h 1428718"/>
              <a:gd name="connsiteX79" fmla="*/ 1024569 w 1428663"/>
              <a:gd name="connsiteY79" fmla="*/ 0 h 1428718"/>
            </a:gdLst>
            <a:ahLst/>
            <a:cxnLst/>
            <a:rect l="l" t="t" r="r" b="b"/>
            <a:pathLst>
              <a:path w="1428663" h="1428718">
                <a:moveTo>
                  <a:pt x="47625" y="1253863"/>
                </a:moveTo>
                <a:lnTo>
                  <a:pt x="47625" y="1381093"/>
                </a:lnTo>
                <a:lnTo>
                  <a:pt x="174854" y="1381093"/>
                </a:lnTo>
                <a:close/>
                <a:moveTo>
                  <a:pt x="47625" y="1045409"/>
                </a:moveTo>
                <a:lnTo>
                  <a:pt x="47625" y="1186523"/>
                </a:lnTo>
                <a:lnTo>
                  <a:pt x="242197" y="1381093"/>
                </a:lnTo>
                <a:lnTo>
                  <a:pt x="383309" y="1381093"/>
                </a:lnTo>
                <a:lnTo>
                  <a:pt x="315705" y="1313489"/>
                </a:lnTo>
                <a:lnTo>
                  <a:pt x="315705" y="1313489"/>
                </a:lnTo>
                <a:lnTo>
                  <a:pt x="215710" y="1213494"/>
                </a:lnTo>
                <a:close/>
                <a:moveTo>
                  <a:pt x="882658" y="929369"/>
                </a:moveTo>
                <a:lnTo>
                  <a:pt x="916328" y="963040"/>
                </a:lnTo>
                <a:lnTo>
                  <a:pt x="874657" y="1004736"/>
                </a:lnTo>
                <a:lnTo>
                  <a:pt x="840962" y="971065"/>
                </a:lnTo>
                <a:close/>
                <a:moveTo>
                  <a:pt x="382261" y="845977"/>
                </a:moveTo>
                <a:lnTo>
                  <a:pt x="415933" y="879650"/>
                </a:lnTo>
                <a:lnTo>
                  <a:pt x="374261" y="921344"/>
                </a:lnTo>
                <a:lnTo>
                  <a:pt x="340566" y="887673"/>
                </a:lnTo>
                <a:close/>
                <a:moveTo>
                  <a:pt x="774395" y="271014"/>
                </a:moveTo>
                <a:lnTo>
                  <a:pt x="57483" y="987924"/>
                </a:lnTo>
                <a:lnTo>
                  <a:pt x="148900" y="1079341"/>
                </a:lnTo>
                <a:lnTo>
                  <a:pt x="298871" y="929370"/>
                </a:lnTo>
                <a:lnTo>
                  <a:pt x="332541" y="963040"/>
                </a:lnTo>
                <a:lnTo>
                  <a:pt x="182571" y="1113012"/>
                </a:lnTo>
                <a:lnTo>
                  <a:pt x="251270" y="1181712"/>
                </a:lnTo>
                <a:lnTo>
                  <a:pt x="315705" y="1246147"/>
                </a:lnTo>
                <a:lnTo>
                  <a:pt x="1032605" y="529225"/>
                </a:lnTo>
                <a:lnTo>
                  <a:pt x="899493" y="396113"/>
                </a:lnTo>
                <a:lnTo>
                  <a:pt x="457628" y="837954"/>
                </a:lnTo>
                <a:lnTo>
                  <a:pt x="423957" y="804283"/>
                </a:lnTo>
                <a:lnTo>
                  <a:pt x="865824" y="362438"/>
                </a:lnTo>
                <a:close/>
                <a:moveTo>
                  <a:pt x="857798" y="187610"/>
                </a:moveTo>
                <a:lnTo>
                  <a:pt x="808066" y="237343"/>
                </a:lnTo>
                <a:lnTo>
                  <a:pt x="899493" y="328770"/>
                </a:lnTo>
                <a:lnTo>
                  <a:pt x="899493" y="328770"/>
                </a:lnTo>
                <a:lnTo>
                  <a:pt x="1099947" y="529225"/>
                </a:lnTo>
                <a:lnTo>
                  <a:pt x="1099947" y="529225"/>
                </a:lnTo>
                <a:lnTo>
                  <a:pt x="1191375" y="620653"/>
                </a:lnTo>
                <a:lnTo>
                  <a:pt x="1241108" y="570920"/>
                </a:lnTo>
                <a:close/>
                <a:moveTo>
                  <a:pt x="1024593" y="47625"/>
                </a:moveTo>
                <a:cubicBezTo>
                  <a:pt x="1008054" y="47625"/>
                  <a:pt x="991516" y="53925"/>
                  <a:pt x="978884" y="66524"/>
                </a:cubicBezTo>
                <a:lnTo>
                  <a:pt x="891468" y="153940"/>
                </a:lnTo>
                <a:lnTo>
                  <a:pt x="1274779" y="537250"/>
                </a:lnTo>
                <a:lnTo>
                  <a:pt x="1362194" y="449834"/>
                </a:lnTo>
                <a:cubicBezTo>
                  <a:pt x="1387406" y="424576"/>
                  <a:pt x="1387406" y="383675"/>
                  <a:pt x="1362194" y="358417"/>
                </a:cubicBezTo>
                <a:lnTo>
                  <a:pt x="1070301" y="66524"/>
                </a:lnTo>
                <a:cubicBezTo>
                  <a:pt x="1057670" y="53925"/>
                  <a:pt x="1041131" y="47625"/>
                  <a:pt x="1024593" y="47625"/>
                </a:cubicBezTo>
                <a:close/>
                <a:moveTo>
                  <a:pt x="1024569" y="0"/>
                </a:moveTo>
                <a:cubicBezTo>
                  <a:pt x="1053296" y="0"/>
                  <a:pt x="1082021" y="10951"/>
                  <a:pt x="1103948" y="32853"/>
                </a:cubicBezTo>
                <a:lnTo>
                  <a:pt x="1395840" y="324746"/>
                </a:lnTo>
                <a:cubicBezTo>
                  <a:pt x="1439605" y="368617"/>
                  <a:pt x="1439605" y="439634"/>
                  <a:pt x="1395840" y="483505"/>
                </a:cubicBezTo>
                <a:lnTo>
                  <a:pt x="1291737" y="587615"/>
                </a:lnTo>
                <a:lnTo>
                  <a:pt x="1291690" y="587727"/>
                </a:lnTo>
                <a:lnTo>
                  <a:pt x="1291577" y="587774"/>
                </a:lnTo>
                <a:lnTo>
                  <a:pt x="1208298" y="671058"/>
                </a:lnTo>
                <a:lnTo>
                  <a:pt x="1208273" y="671117"/>
                </a:lnTo>
                <a:lnTo>
                  <a:pt x="1208214" y="671142"/>
                </a:lnTo>
                <a:lnTo>
                  <a:pt x="958025" y="921344"/>
                </a:lnTo>
                <a:lnTo>
                  <a:pt x="924353" y="887674"/>
                </a:lnTo>
                <a:lnTo>
                  <a:pt x="1157716" y="654312"/>
                </a:lnTo>
                <a:lnTo>
                  <a:pt x="1066286" y="562888"/>
                </a:lnTo>
                <a:lnTo>
                  <a:pt x="349376" y="1279818"/>
                </a:lnTo>
                <a:lnTo>
                  <a:pt x="440794" y="1371236"/>
                </a:lnTo>
                <a:lnTo>
                  <a:pt x="799242" y="1012784"/>
                </a:lnTo>
                <a:lnTo>
                  <a:pt x="832913" y="1046457"/>
                </a:lnTo>
                <a:lnTo>
                  <a:pt x="457734" y="1421636"/>
                </a:lnTo>
                <a:lnTo>
                  <a:pt x="457703" y="1421711"/>
                </a:lnTo>
                <a:lnTo>
                  <a:pt x="456771" y="1422097"/>
                </a:lnTo>
                <a:lnTo>
                  <a:pt x="440794" y="1428718"/>
                </a:lnTo>
                <a:lnTo>
                  <a:pt x="23813" y="1428718"/>
                </a:lnTo>
                <a:cubicBezTo>
                  <a:pt x="10662" y="1428718"/>
                  <a:pt x="0" y="1418056"/>
                  <a:pt x="0" y="1404905"/>
                </a:cubicBezTo>
                <a:lnTo>
                  <a:pt x="0" y="987924"/>
                </a:lnTo>
                <a:lnTo>
                  <a:pt x="5763" y="974017"/>
                </a:lnTo>
                <a:lnTo>
                  <a:pt x="6976" y="971089"/>
                </a:lnTo>
                <a:lnTo>
                  <a:pt x="6978" y="971088"/>
                </a:lnTo>
                <a:lnTo>
                  <a:pt x="757542" y="220505"/>
                </a:lnTo>
                <a:lnTo>
                  <a:pt x="757546" y="220495"/>
                </a:lnTo>
                <a:lnTo>
                  <a:pt x="757556" y="220491"/>
                </a:lnTo>
                <a:lnTo>
                  <a:pt x="945189" y="32853"/>
                </a:lnTo>
                <a:cubicBezTo>
                  <a:pt x="967117" y="10951"/>
                  <a:pt x="995844" y="0"/>
                  <a:pt x="1024569" y="0"/>
                </a:cubicBezTo>
                <a:close/>
              </a:path>
            </a:pathLst>
          </a:custGeom>
          <a:solidFill>
            <a:srgbClr val="FFC000"/>
          </a:solidFill>
          <a:ln w="1860" cap="flat">
            <a:solidFill>
              <a:schemeClr val="accent4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l"/>
            <a:endParaRPr kumimoji="1"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2659350" y="2112150"/>
            <a:ext cx="8704730" cy="1227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200000"/>
              </a:lnSpc>
            </a:pPr>
            <a:r>
              <a:rPr lang="en-US" altLang="zh-CN" sz="20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lang="en-US" altLang="zh-CN" sz="20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certificate will be issued by the University for Minor </a:t>
            </a:r>
            <a:r>
              <a:rPr lang="en-US" altLang="zh-CN" sz="2000" dirty="0" err="1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programme</a:t>
            </a:r>
            <a:r>
              <a:rPr lang="en-US" altLang="zh-CN" sz="20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(s) </a:t>
            </a:r>
          </a:p>
          <a:p>
            <a:pPr lvl="0">
              <a:lnSpc>
                <a:spcPct val="200000"/>
              </a:lnSpc>
            </a:pPr>
            <a:r>
              <a:rPr lang="en-US" altLang="zh-CN" sz="20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completed Minor will be recorded on the academic transcript </a:t>
            </a:r>
            <a:r>
              <a:rPr lang="en-US" altLang="zh-CN" sz="20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only.</a:t>
            </a:r>
          </a:p>
        </p:txBody>
      </p:sp>
    </p:spTree>
    <p:extLst>
      <p:ext uri="{BB962C8B-B14F-4D97-AF65-F5344CB8AC3E}">
        <p14:creationId xmlns:p14="http://schemas.microsoft.com/office/powerpoint/2010/main" val="2212037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-110836" y="757665"/>
            <a:ext cx="6705600" cy="2636554"/>
            <a:chOff x="206145" y="-35592"/>
            <a:chExt cx="6375784" cy="1234301"/>
          </a:xfrm>
        </p:grpSpPr>
        <p:sp>
          <p:nvSpPr>
            <p:cNvPr id="8" name="文本框 7"/>
            <p:cNvSpPr>
              <a:spLocks noChangeArrowheads="1"/>
            </p:cNvSpPr>
            <p:nvPr/>
          </p:nvSpPr>
          <p:spPr bwMode="auto">
            <a:xfrm>
              <a:off x="206145" y="-35592"/>
              <a:ext cx="2162241" cy="3936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4000" b="1" dirty="0">
                  <a:solidFill>
                    <a:schemeClr val="bg1"/>
                  </a:solidFill>
                  <a:ea typeface="微软雅黑" panose="020B0503020204020204" pitchFamily="34" charset="-122"/>
                  <a:cs typeface="Arial" panose="020B0604020202020204" pitchFamily="34" charset="0"/>
                  <a:sym typeface="微软雅黑" panose="020B0503020204020204" pitchFamily="34" charset="-122"/>
                </a:rPr>
                <a:t>Tips</a:t>
              </a:r>
            </a:p>
          </p:txBody>
        </p:sp>
        <p:sp>
          <p:nvSpPr>
            <p:cNvPr id="9" name="矩形 8"/>
            <p:cNvSpPr/>
            <p:nvPr/>
          </p:nvSpPr>
          <p:spPr>
            <a:xfrm>
              <a:off x="555696" y="435056"/>
              <a:ext cx="6026233" cy="7636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>
                <a:buSzPct val="200000"/>
                <a:buBlip>
                  <a:blip r:embed="rId2"/>
                </a:buBlip>
              </a:pPr>
              <a:r>
                <a:rPr lang="en-US" altLang="zh-CN" sz="2000" dirty="0">
                  <a:solidFill>
                    <a:srgbClr val="225989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+mn-ea"/>
                </a:rPr>
                <a:t>Pay attention to AR website – Minor Programmes</a:t>
              </a:r>
              <a:br>
                <a:rPr lang="en-US" altLang="zh-CN" sz="2000" dirty="0">
                  <a:solidFill>
                    <a:srgbClr val="235988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+mn-ea"/>
                </a:rPr>
              </a:br>
              <a:endParaRPr lang="en-US" altLang="zh-CN" sz="2000" dirty="0">
                <a:solidFill>
                  <a:srgbClr val="235988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endParaRPr>
            </a:p>
            <a:p>
              <a:pPr marL="285750" indent="-285750">
                <a:buSzPct val="200000"/>
                <a:buBlip>
                  <a:blip r:embed="rId2"/>
                </a:buBlip>
              </a:pPr>
              <a:r>
                <a:rPr lang="en-US" altLang="zh-CN" sz="2000" dirty="0">
                  <a:solidFill>
                    <a:srgbClr val="235988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+mn-ea"/>
                </a:rPr>
                <a:t>Check BNBU email account on a regular basis</a:t>
              </a:r>
              <a:br>
                <a:rPr lang="en-US" altLang="zh-CN" sz="2000" dirty="0">
                  <a:solidFill>
                    <a:srgbClr val="235988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+mn-ea"/>
                </a:rPr>
              </a:br>
              <a:endParaRPr lang="en-US" altLang="zh-CN" sz="2000" dirty="0">
                <a:solidFill>
                  <a:srgbClr val="235988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endParaRPr>
            </a:p>
            <a:p>
              <a:pPr marL="285750" indent="-285750">
                <a:buSzPct val="200000"/>
                <a:buBlip>
                  <a:blip r:embed="rId2"/>
                </a:buBlip>
              </a:pPr>
              <a:r>
                <a:rPr lang="en-US" altLang="zh-CN" sz="2000" dirty="0">
                  <a:solidFill>
                    <a:srgbClr val="235988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+mn-ea"/>
                </a:rPr>
                <a:t>Meet all Deadlines</a:t>
              </a: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6375887" y="3271199"/>
            <a:ext cx="31689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rgbClr val="00B05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Contact AR</a:t>
            </a:r>
            <a:endParaRPr lang="zh-CN" altLang="en-US" sz="4000" b="1" dirty="0">
              <a:solidFill>
                <a:srgbClr val="00B050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375887" y="4191354"/>
            <a:ext cx="528964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SzPct val="200000"/>
              <a:buBlip>
                <a:blip r:embed="rId2"/>
              </a:buBlip>
            </a:pPr>
            <a:r>
              <a:rPr lang="en-US" altLang="zh-CN" sz="2000" dirty="0">
                <a:solidFill>
                  <a:srgbClr val="00B05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Ms. Josey JIAO</a:t>
            </a:r>
          </a:p>
          <a:p>
            <a:pPr>
              <a:buSzPct val="200000"/>
            </a:pPr>
            <a:endParaRPr lang="en-US" altLang="zh-CN" sz="2000" dirty="0">
              <a:solidFill>
                <a:srgbClr val="00B050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ea"/>
            </a:endParaRPr>
          </a:p>
          <a:p>
            <a:pPr marL="285750" indent="-285750">
              <a:buSzPct val="200000"/>
              <a:buBlip>
                <a:blip r:embed="rId2"/>
              </a:buBlip>
            </a:pPr>
            <a:r>
              <a:rPr lang="en-US" altLang="zh-CN" sz="2000" dirty="0">
                <a:solidFill>
                  <a:srgbClr val="00B05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academicsuccess@bnbu.edu.cn</a:t>
            </a:r>
            <a:br>
              <a:rPr lang="en-US" altLang="zh-CN" sz="2000" dirty="0">
                <a:solidFill>
                  <a:srgbClr val="00B05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</a:br>
            <a:endParaRPr lang="en-US" altLang="zh-CN" sz="2000" dirty="0">
              <a:solidFill>
                <a:srgbClr val="00B050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ea"/>
            </a:endParaRPr>
          </a:p>
          <a:p>
            <a:pPr marL="285750" indent="-285750">
              <a:buSzPct val="200000"/>
              <a:buBlip>
                <a:blip r:embed="rId2"/>
              </a:buBlip>
            </a:pPr>
            <a:r>
              <a:rPr lang="en-US" altLang="zh-CN" sz="2000" dirty="0">
                <a:solidFill>
                  <a:srgbClr val="00B05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0756-3620832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89CB9877-6E8C-446A-B363-39B43779A60D}"/>
              </a:ext>
            </a:extLst>
          </p:cNvPr>
          <p:cNvSpPr/>
          <p:nvPr/>
        </p:nvSpPr>
        <p:spPr>
          <a:xfrm>
            <a:off x="3934705" y="5646341"/>
            <a:ext cx="360192" cy="35241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249B7ADC-9AAD-4333-A988-18894AC8988E}"/>
              </a:ext>
            </a:extLst>
          </p:cNvPr>
          <p:cNvSpPr/>
          <p:nvPr/>
        </p:nvSpPr>
        <p:spPr>
          <a:xfrm>
            <a:off x="2916287" y="4784258"/>
            <a:ext cx="1198514" cy="972974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18D22167-3B05-4613-AFE4-E11E83D35D21}"/>
              </a:ext>
            </a:extLst>
          </p:cNvPr>
          <p:cNvSpPr/>
          <p:nvPr/>
        </p:nvSpPr>
        <p:spPr>
          <a:xfrm>
            <a:off x="1517593" y="4285930"/>
            <a:ext cx="1645485" cy="972974"/>
          </a:xfrm>
          <a:prstGeom prst="rect">
            <a:avLst/>
          </a:prstGeom>
          <a:noFill/>
          <a:ln w="19050">
            <a:gradFill flip="none" rotWithShape="1">
              <a:gsLst>
                <a:gs pos="50000">
                  <a:srgbClr val="0A7F95">
                    <a:alpha val="94000"/>
                  </a:srgbClr>
                </a:gs>
                <a:gs pos="30000">
                  <a:schemeClr val="tx1"/>
                </a:gs>
                <a:gs pos="70000">
                  <a:schemeClr val="tx2"/>
                </a:gs>
              </a:gsLst>
              <a:path path="circle">
                <a:fillToRect l="100000" t="100000"/>
              </a:path>
              <a:tileRect r="-100000" b="-100000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235988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0" y="0"/>
            <a:ext cx="12192635" cy="6858000"/>
          </a:xfrm>
          <a:prstGeom prst="rect">
            <a:avLst/>
          </a:prstGeom>
          <a:gradFill flip="none" rotWithShape="1">
            <a:gsLst>
              <a:gs pos="3000">
                <a:schemeClr val="tx1"/>
              </a:gs>
              <a:gs pos="85000">
                <a:srgbClr val="A8B2BD">
                  <a:alpha val="16000"/>
                </a:srgbClr>
              </a:gs>
              <a:gs pos="64000">
                <a:srgbClr val="7EC7EC">
                  <a:alpha val="46000"/>
                </a:srgbClr>
              </a:gs>
              <a:gs pos="47611">
                <a:srgbClr val="3AA9E2">
                  <a:alpha val="43000"/>
                </a:srgbClr>
              </a:gs>
              <a:gs pos="29000">
                <a:srgbClr val="1A7BB8">
                  <a:alpha val="87000"/>
                  <a:lumMod val="92000"/>
                  <a:lumOff val="8000"/>
                </a:srgbClr>
              </a:gs>
              <a:gs pos="16000">
                <a:srgbClr val="166AA0">
                  <a:alpha val="89000"/>
                </a:srgb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532166" y="2921168"/>
            <a:ext cx="7460810" cy="1107996"/>
          </a:xfrm>
          <a:prstGeom prst="rect">
            <a:avLst/>
          </a:prstGeom>
          <a:noFill/>
          <a:ln w="19050">
            <a:noFill/>
            <a:prstDash val="dash"/>
          </a:ln>
          <a:effectLst>
            <a:outerShdw blurRad="63500" dist="114300" dir="5400000" algn="ctr" rotWithShape="0">
              <a:srgbClr val="000000">
                <a:alpha val="4000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微软雅黑" panose="020B0503020204020204" pitchFamily="34" charset="-122"/>
              </a:rPr>
              <a:t>Thank you~</a:t>
            </a:r>
            <a:endParaRPr lang="zh-CN" altLang="en-US" sz="6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微软雅黑" panose="020B0503020204020204" pitchFamily="34" charset="-122"/>
            </a:endParaRPr>
          </a:p>
        </p:txBody>
      </p:sp>
      <p:sp>
        <p:nvSpPr>
          <p:cNvPr id="13" name="矩形: 圆角 12"/>
          <p:cNvSpPr/>
          <p:nvPr/>
        </p:nvSpPr>
        <p:spPr>
          <a:xfrm>
            <a:off x="4386114" y="5460412"/>
            <a:ext cx="3144299" cy="477727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MmFjNTAzOWNjYzA3ZDY4ODhmZTNiOTJiNWY0NzJhNWYifQ=="/>
  <p:tag name="KSO_WPP_MARK_KEY" val="d7dc82c6-1a3e-43bd-8ce7-b61255e0dd10"/>
</p:tagLst>
</file>

<file path=ppt/theme/theme1.xml><?xml version="1.0" encoding="utf-8"?>
<a:theme xmlns:a="http://schemas.openxmlformats.org/drawingml/2006/main" name="UIC">
  <a:themeElements>
    <a:clrScheme name="自定义 17">
      <a:dk1>
        <a:srgbClr val="235988"/>
      </a:dk1>
      <a:lt1>
        <a:sysClr val="window" lastClr="FFFFFF"/>
      </a:lt1>
      <a:dk2>
        <a:srgbClr val="3EB6AD"/>
      </a:dk2>
      <a:lt2>
        <a:srgbClr val="E7E6E6"/>
      </a:lt2>
      <a:accent1>
        <a:srgbClr val="5B9BD5"/>
      </a:accent1>
      <a:accent2>
        <a:srgbClr val="E3C275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mvrzmvkv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自定义 16">
      <a:dk1>
        <a:srgbClr val="235988"/>
      </a:dk1>
      <a:lt1>
        <a:sysClr val="window" lastClr="FFFFFF"/>
      </a:lt1>
      <a:dk2>
        <a:srgbClr val="3EB6AD"/>
      </a:dk2>
      <a:lt2>
        <a:srgbClr val="E7E6E6"/>
      </a:lt2>
      <a:accent1>
        <a:srgbClr val="5B9BD5"/>
      </a:accent1>
      <a:accent2>
        <a:srgbClr val="ED7D31"/>
      </a:accent2>
      <a:accent3>
        <a:srgbClr val="06816F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mvrzmvkv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766</Words>
  <Application>Microsoft Office PowerPoint</Application>
  <PresentationFormat>宽屏</PresentationFormat>
  <Paragraphs>111</Paragraphs>
  <Slides>14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14</vt:i4>
      </vt:variant>
    </vt:vector>
  </HeadingPairs>
  <TitlesOfParts>
    <vt:vector size="25" baseType="lpstr">
      <vt:lpstr>义启隶书体（非商用）</vt:lpstr>
      <vt:lpstr>Aa小小黑拼音 (非商业使用)</vt:lpstr>
      <vt:lpstr>Arial</vt:lpstr>
      <vt:lpstr>Wingdings</vt:lpstr>
      <vt:lpstr>微软雅黑</vt:lpstr>
      <vt:lpstr>等线</vt:lpstr>
      <vt:lpstr>思源黑体 CN Light</vt:lpstr>
      <vt:lpstr>思源黑体 CN Medium</vt:lpstr>
      <vt:lpstr>Arial</vt:lpstr>
      <vt:lpstr>UIC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subject>毕业答辩模板</dc:subject>
  <dc:creator>【UIC-PPT社】-寸时昌</dc:creator>
  <cp:lastModifiedBy>UIC</cp:lastModifiedBy>
  <cp:revision>271</cp:revision>
  <cp:lastPrinted>2023-04-03T06:48:48Z</cp:lastPrinted>
  <dcterms:created xsi:type="dcterms:W3CDTF">2015-05-05T08:02:00Z</dcterms:created>
  <dcterms:modified xsi:type="dcterms:W3CDTF">2026-10-29T07:59:39Z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BDD5B24F114D43CFA328BD7576AE841D</vt:lpwstr>
  </property>
  <property fmtid="{D5CDD505-2E9C-101B-9397-08002B2CF9AE}" pid="3" name="KSOProductBuildVer">
    <vt:lpwstr>2052-11.1.0.12313</vt:lpwstr>
  </property>
</Properties>
</file>